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0" r:id="rId6"/>
  </p:sldMasterIdLst>
  <p:notesMasterIdLst>
    <p:notesMasterId r:id="rId56"/>
  </p:notesMasterIdLst>
  <p:handoutMasterIdLst>
    <p:handoutMasterId r:id="rId57"/>
  </p:handoutMasterIdLst>
  <p:sldIdLst>
    <p:sldId id="285" r:id="rId7"/>
    <p:sldId id="256" r:id="rId8"/>
    <p:sldId id="257" r:id="rId9"/>
    <p:sldId id="260" r:id="rId10"/>
    <p:sldId id="647" r:id="rId11"/>
    <p:sldId id="2527" r:id="rId12"/>
    <p:sldId id="2525" r:id="rId13"/>
    <p:sldId id="649" r:id="rId14"/>
    <p:sldId id="3201" r:id="rId15"/>
    <p:sldId id="320" r:id="rId16"/>
    <p:sldId id="2524" r:id="rId17"/>
    <p:sldId id="2535" r:id="rId18"/>
    <p:sldId id="2536" r:id="rId19"/>
    <p:sldId id="323" r:id="rId20"/>
    <p:sldId id="2530" r:id="rId21"/>
    <p:sldId id="2531" r:id="rId22"/>
    <p:sldId id="650" r:id="rId23"/>
    <p:sldId id="651" r:id="rId24"/>
    <p:sldId id="652" r:id="rId25"/>
    <p:sldId id="2532" r:id="rId26"/>
    <p:sldId id="653" r:id="rId27"/>
    <p:sldId id="2511" r:id="rId28"/>
    <p:sldId id="326" r:id="rId29"/>
    <p:sldId id="2528" r:id="rId30"/>
    <p:sldId id="2529" r:id="rId31"/>
    <p:sldId id="330" r:id="rId32"/>
    <p:sldId id="331" r:id="rId33"/>
    <p:sldId id="335" r:id="rId34"/>
    <p:sldId id="336" r:id="rId35"/>
    <p:sldId id="337" r:id="rId36"/>
    <p:sldId id="338" r:id="rId37"/>
    <p:sldId id="339" r:id="rId38"/>
    <p:sldId id="340" r:id="rId39"/>
    <p:sldId id="346" r:id="rId40"/>
    <p:sldId id="348" r:id="rId41"/>
    <p:sldId id="350" r:id="rId42"/>
    <p:sldId id="351" r:id="rId43"/>
    <p:sldId id="352" r:id="rId44"/>
    <p:sldId id="353" r:id="rId45"/>
    <p:sldId id="354" r:id="rId46"/>
    <p:sldId id="355" r:id="rId47"/>
    <p:sldId id="2533" r:id="rId48"/>
    <p:sldId id="3199" r:id="rId49"/>
    <p:sldId id="3200" r:id="rId50"/>
    <p:sldId id="343" r:id="rId51"/>
    <p:sldId id="344" r:id="rId52"/>
    <p:sldId id="357" r:id="rId53"/>
    <p:sldId id="273" r:id="rId54"/>
    <p:sldId id="268"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69C2827-51CE-4878-B64D-A09E3F39B8EA}">
          <p14:sldIdLst>
            <p14:sldId id="285"/>
            <p14:sldId id="256"/>
            <p14:sldId id="257"/>
            <p14:sldId id="260"/>
          </p14:sldIdLst>
        </p14:section>
        <p14:section name="Windows Containers Evolution" id="{70109D07-8FAB-42E3-B00C-494826D8049D}">
          <p14:sldIdLst>
            <p14:sldId id="647"/>
            <p14:sldId id="2527"/>
            <p14:sldId id="2525"/>
            <p14:sldId id="649"/>
            <p14:sldId id="3201"/>
          </p14:sldIdLst>
        </p14:section>
        <p14:section name="Windows Server Containers" id="{DD21527D-DD31-4A05-A5C3-825960CDAE88}">
          <p14:sldIdLst>
            <p14:sldId id="320"/>
            <p14:sldId id="2524"/>
            <p14:sldId id="2535"/>
            <p14:sldId id="2536"/>
            <p14:sldId id="323"/>
          </p14:sldIdLst>
        </p14:section>
        <p14:section name="Docker Desktop vs. Windows Server" id="{81802C23-F19A-4909-A307-0B46E8E02EC0}">
          <p14:sldIdLst>
            <p14:sldId id="2530"/>
            <p14:sldId id="2531"/>
          </p14:sldIdLst>
        </p14:section>
        <p14:section name="Optional: Low level Linux vs. Windows" id="{55CC44E5-CC35-4112-95F5-E940886862A6}">
          <p14:sldIdLst>
            <p14:sldId id="650"/>
            <p14:sldId id="651"/>
            <p14:sldId id="652"/>
          </p14:sldIdLst>
        </p14:section>
        <p14:section name="Optional: Linux Containers on Windows" id="{B3DAD0FD-366A-4262-817D-D427F9E8E6E5}">
          <p14:sldIdLst>
            <p14:sldId id="2532"/>
          </p14:sldIdLst>
        </p14:section>
        <p14:section name="Base OS" id="{92572F3C-3E49-48AF-81EF-C30C203BBC9D}">
          <p14:sldIdLst>
            <p14:sldId id="653"/>
            <p14:sldId id="2511"/>
            <p14:sldId id="326"/>
          </p14:sldIdLst>
        </p14:section>
        <p14:section name="Images" id="{BDB582DB-4EC4-4206-8548-5EC8489061E7}">
          <p14:sldIdLst>
            <p14:sldId id="2528"/>
            <p14:sldId id="2529"/>
            <p14:sldId id="330"/>
            <p14:sldId id="331"/>
          </p14:sldIdLst>
        </p14:section>
        <p14:section name="Dockerfiles" id="{BD4D39DA-6B17-4450-AB66-8C0A7CC30EE5}">
          <p14:sldIdLst>
            <p14:sldId id="335"/>
            <p14:sldId id="336"/>
            <p14:sldId id="337"/>
            <p14:sldId id="338"/>
            <p14:sldId id="339"/>
            <p14:sldId id="340"/>
          </p14:sldIdLst>
        </p14:section>
        <p14:section name="Updating Base OS Image" id="{CDD95190-4490-4997-B66D-EE18FA1AFBFB}">
          <p14:sldIdLst>
            <p14:sldId id="346"/>
            <p14:sldId id="348"/>
            <p14:sldId id="350"/>
            <p14:sldId id="351"/>
            <p14:sldId id="352"/>
            <p14:sldId id="353"/>
            <p14:sldId id="354"/>
            <p14:sldId id="355"/>
          </p14:sldIdLst>
        </p14:section>
        <p14:section name="Multistage Dockerfile" id="{23C49B07-F8E0-4426-8E91-0F2DAE4D3D0F}">
          <p14:sldIdLst>
            <p14:sldId id="2533"/>
            <p14:sldId id="3199"/>
            <p14:sldId id="3200"/>
          </p14:sldIdLst>
        </p14:section>
        <p14:section name="Visual Studio Tools" id="{B8875B58-6E54-4779-953C-A373596418CF}">
          <p14:sldIdLst>
            <p14:sldId id="343"/>
            <p14:sldId id="344"/>
          </p14:sldIdLst>
        </p14:section>
        <p14:section name="AD" id="{B322289A-A31E-4B92-9AA7-815024F51371}">
          <p14:sldIdLst>
            <p14:sldId id="357"/>
          </p14:sldIdLst>
        </p14:section>
        <p14:section name="Conclusion" id="{DC83FC05-4CD6-43E2-8E87-78CD3615B5C9}">
          <p14:sldIdLst>
            <p14:sldId id="273"/>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6FC"/>
    <a:srgbClr val="0078D7"/>
    <a:srgbClr val="00188F"/>
    <a:srgbClr val="107C10"/>
    <a:srgbClr val="008272"/>
    <a:srgbClr val="B4009E"/>
    <a:srgbClr val="002050"/>
    <a:srgbClr val="00BCF2"/>
    <a:srgbClr val="52525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E685B3-6486-412C-9EF5-599B3002FFD9}" v="5" dt="2021-11-22T10:50:19.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2" autoAdjust="0"/>
    <p:restoredTop sz="67515" autoAdjust="0"/>
  </p:normalViewPr>
  <p:slideViewPr>
    <p:cSldViewPr snapToGrid="0">
      <p:cViewPr varScale="1">
        <p:scale>
          <a:sx n="73" d="100"/>
          <a:sy n="73" d="100"/>
        </p:scale>
        <p:origin x="1131" y="5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B4E685B3-6486-412C-9EF5-599B3002FFD9}"/>
    <pc:docChg chg="undo custSel addSld modSld modMainMaster modSection">
      <pc:chgData name="Pradeep Nair" userId="de867f30-f0e1-452b-914f-80bb3c85f24b" providerId="ADAL" clId="{B4E685B3-6486-412C-9EF5-599B3002FFD9}" dt="2021-11-23T03:17:05.178" v="459" actId="729"/>
      <pc:docMkLst>
        <pc:docMk/>
      </pc:docMkLst>
      <pc:sldChg chg="mod modShow">
        <pc:chgData name="Pradeep Nair" userId="de867f30-f0e1-452b-914f-80bb3c85f24b" providerId="ADAL" clId="{B4E685B3-6486-412C-9EF5-599B3002FFD9}" dt="2021-11-22T02:03:54.595" v="344" actId="729"/>
        <pc:sldMkLst>
          <pc:docMk/>
          <pc:sldMk cId="1076368552" sldId="257"/>
        </pc:sldMkLst>
      </pc:sldChg>
      <pc:sldChg chg="modSp mod modNotesTx">
        <pc:chgData name="Pradeep Nair" userId="de867f30-f0e1-452b-914f-80bb3c85f24b" providerId="ADAL" clId="{B4E685B3-6486-412C-9EF5-599B3002FFD9}" dt="2021-11-23T01:24:42.028" v="427" actId="20577"/>
        <pc:sldMkLst>
          <pc:docMk/>
          <pc:sldMk cId="1459201185" sldId="273"/>
        </pc:sldMkLst>
        <pc:spChg chg="mod">
          <ac:chgData name="Pradeep Nair" userId="de867f30-f0e1-452b-914f-80bb3c85f24b" providerId="ADAL" clId="{B4E685B3-6486-412C-9EF5-599B3002FFD9}" dt="2021-11-23T01:24:26.453" v="409" actId="13926"/>
          <ac:spMkLst>
            <pc:docMk/>
            <pc:sldMk cId="1459201185" sldId="273"/>
            <ac:spMk id="7" creationId="{00000000-0000-0000-0000-000000000000}"/>
          </ac:spMkLst>
        </pc:spChg>
      </pc:sldChg>
      <pc:sldChg chg="modNotesTx">
        <pc:chgData name="Pradeep Nair" userId="de867f30-f0e1-452b-914f-80bb3c85f24b" providerId="ADAL" clId="{B4E685B3-6486-412C-9EF5-599B3002FFD9}" dt="2021-11-21T17:49:44.943" v="52" actId="20577"/>
        <pc:sldMkLst>
          <pc:docMk/>
          <pc:sldMk cId="1663417694" sldId="320"/>
        </pc:sldMkLst>
      </pc:sldChg>
      <pc:sldChg chg="modSp mod">
        <pc:chgData name="Pradeep Nair" userId="de867f30-f0e1-452b-914f-80bb3c85f24b" providerId="ADAL" clId="{B4E685B3-6486-412C-9EF5-599B3002FFD9}" dt="2021-11-23T03:12:40.831" v="431" actId="1076"/>
        <pc:sldMkLst>
          <pc:docMk/>
          <pc:sldMk cId="1942750724" sldId="323"/>
        </pc:sldMkLst>
        <pc:picChg chg="mod">
          <ac:chgData name="Pradeep Nair" userId="de867f30-f0e1-452b-914f-80bb3c85f24b" providerId="ADAL" clId="{B4E685B3-6486-412C-9EF5-599B3002FFD9}" dt="2021-11-23T03:12:40.831" v="431" actId="1076"/>
          <ac:picMkLst>
            <pc:docMk/>
            <pc:sldMk cId="1942750724" sldId="323"/>
            <ac:picMk id="3" creationId="{217BFB0F-BA2C-402E-AD65-CFE78B0FA424}"/>
          </ac:picMkLst>
        </pc:picChg>
      </pc:sldChg>
      <pc:sldChg chg="modNotesTx">
        <pc:chgData name="Pradeep Nair" userId="de867f30-f0e1-452b-914f-80bb3c85f24b" providerId="ADAL" clId="{B4E685B3-6486-412C-9EF5-599B3002FFD9}" dt="2021-11-22T10:59:16.264" v="366" actId="20577"/>
        <pc:sldMkLst>
          <pc:docMk/>
          <pc:sldMk cId="1198246122" sldId="330"/>
        </pc:sldMkLst>
      </pc:sldChg>
      <pc:sldChg chg="modNotesTx">
        <pc:chgData name="Pradeep Nair" userId="de867f30-f0e1-452b-914f-80bb3c85f24b" providerId="ADAL" clId="{B4E685B3-6486-412C-9EF5-599B3002FFD9}" dt="2021-11-22T11:00:06.444" v="368" actId="20577"/>
        <pc:sldMkLst>
          <pc:docMk/>
          <pc:sldMk cId="1768004709" sldId="335"/>
        </pc:sldMkLst>
      </pc:sldChg>
      <pc:sldChg chg="modNotesTx">
        <pc:chgData name="Pradeep Nair" userId="de867f30-f0e1-452b-914f-80bb3c85f24b" providerId="ADAL" clId="{B4E685B3-6486-412C-9EF5-599B3002FFD9}" dt="2021-11-22T11:07:52.690" v="371" actId="20577"/>
        <pc:sldMkLst>
          <pc:docMk/>
          <pc:sldMk cId="830879148" sldId="337"/>
        </pc:sldMkLst>
      </pc:sldChg>
      <pc:sldChg chg="modNotesTx">
        <pc:chgData name="Pradeep Nair" userId="de867f30-f0e1-452b-914f-80bb3c85f24b" providerId="ADAL" clId="{B4E685B3-6486-412C-9EF5-599B3002FFD9}" dt="2021-11-22T11:08:23.078" v="372" actId="20577"/>
        <pc:sldMkLst>
          <pc:docMk/>
          <pc:sldMk cId="1626221488" sldId="346"/>
        </pc:sldMkLst>
      </pc:sldChg>
      <pc:sldChg chg="modNotesTx">
        <pc:chgData name="Pradeep Nair" userId="de867f30-f0e1-452b-914f-80bb3c85f24b" providerId="ADAL" clId="{B4E685B3-6486-412C-9EF5-599B3002FFD9}" dt="2021-11-22T11:08:50.324" v="374" actId="113"/>
        <pc:sldMkLst>
          <pc:docMk/>
          <pc:sldMk cId="543245066" sldId="351"/>
        </pc:sldMkLst>
      </pc:sldChg>
      <pc:sldChg chg="modSp mod">
        <pc:chgData name="Pradeep Nair" userId="de867f30-f0e1-452b-914f-80bb3c85f24b" providerId="ADAL" clId="{B4E685B3-6486-412C-9EF5-599B3002FFD9}" dt="2021-11-22T11:09:31.314" v="377" actId="20577"/>
        <pc:sldMkLst>
          <pc:docMk/>
          <pc:sldMk cId="1233944711" sldId="353"/>
        </pc:sldMkLst>
        <pc:spChg chg="mod">
          <ac:chgData name="Pradeep Nair" userId="de867f30-f0e1-452b-914f-80bb3c85f24b" providerId="ADAL" clId="{B4E685B3-6486-412C-9EF5-599B3002FFD9}" dt="2021-11-22T11:09:31.314" v="377" actId="20577"/>
          <ac:spMkLst>
            <pc:docMk/>
            <pc:sldMk cId="1233944711" sldId="353"/>
            <ac:spMk id="4" creationId="{00000000-0000-0000-0000-000000000000}"/>
          </ac:spMkLst>
        </pc:spChg>
      </pc:sldChg>
      <pc:sldChg chg="modSp mod">
        <pc:chgData name="Pradeep Nair" userId="de867f30-f0e1-452b-914f-80bb3c85f24b" providerId="ADAL" clId="{B4E685B3-6486-412C-9EF5-599B3002FFD9}" dt="2021-11-22T11:09:41.889" v="380" actId="20577"/>
        <pc:sldMkLst>
          <pc:docMk/>
          <pc:sldMk cId="378223920" sldId="354"/>
        </pc:sldMkLst>
        <pc:spChg chg="mod">
          <ac:chgData name="Pradeep Nair" userId="de867f30-f0e1-452b-914f-80bb3c85f24b" providerId="ADAL" clId="{B4E685B3-6486-412C-9EF5-599B3002FFD9}" dt="2021-11-22T11:09:41.889" v="380" actId="20577"/>
          <ac:spMkLst>
            <pc:docMk/>
            <pc:sldMk cId="378223920" sldId="354"/>
            <ac:spMk id="4" creationId="{00000000-0000-0000-0000-000000000000}"/>
          </ac:spMkLst>
        </pc:spChg>
      </pc:sldChg>
      <pc:sldChg chg="modSp mod">
        <pc:chgData name="Pradeep Nair" userId="de867f30-f0e1-452b-914f-80bb3c85f24b" providerId="ADAL" clId="{B4E685B3-6486-412C-9EF5-599B3002FFD9}" dt="2021-11-22T11:09:59.222" v="383" actId="20577"/>
        <pc:sldMkLst>
          <pc:docMk/>
          <pc:sldMk cId="780880282" sldId="355"/>
        </pc:sldMkLst>
        <pc:spChg chg="mod">
          <ac:chgData name="Pradeep Nair" userId="de867f30-f0e1-452b-914f-80bb3c85f24b" providerId="ADAL" clId="{B4E685B3-6486-412C-9EF5-599B3002FFD9}" dt="2021-11-22T11:09:59.222" v="383" actId="20577"/>
          <ac:spMkLst>
            <pc:docMk/>
            <pc:sldMk cId="780880282" sldId="355"/>
            <ac:spMk id="4" creationId="{00000000-0000-0000-0000-000000000000}"/>
          </ac:spMkLst>
        </pc:spChg>
      </pc:sldChg>
      <pc:sldChg chg="mod modShow">
        <pc:chgData name="Pradeep Nair" userId="de867f30-f0e1-452b-914f-80bb3c85f24b" providerId="ADAL" clId="{B4E685B3-6486-412C-9EF5-599B3002FFD9}" dt="2021-11-22T11:11:54.444" v="388" actId="729"/>
        <pc:sldMkLst>
          <pc:docMk/>
          <pc:sldMk cId="112809981" sldId="357"/>
        </pc:sldMkLst>
      </pc:sldChg>
      <pc:sldChg chg="modSp modNotesTx">
        <pc:chgData name="Pradeep Nair" userId="de867f30-f0e1-452b-914f-80bb3c85f24b" providerId="ADAL" clId="{B4E685B3-6486-412C-9EF5-599B3002FFD9}" dt="2021-11-21T14:48:04.599" v="42" actId="33524"/>
        <pc:sldMkLst>
          <pc:docMk/>
          <pc:sldMk cId="958359728" sldId="647"/>
        </pc:sldMkLst>
        <pc:spChg chg="mod">
          <ac:chgData name="Pradeep Nair" userId="de867f30-f0e1-452b-914f-80bb3c85f24b" providerId="ADAL" clId="{B4E685B3-6486-412C-9EF5-599B3002FFD9}" dt="2021-11-21T14:48:01.794" v="41" actId="33524"/>
          <ac:spMkLst>
            <pc:docMk/>
            <pc:sldMk cId="958359728" sldId="647"/>
            <ac:spMk id="23" creationId="{1805784F-07BB-4ABF-9D80-82FC608C36FF}"/>
          </ac:spMkLst>
        </pc:spChg>
        <pc:spChg chg="mod">
          <ac:chgData name="Pradeep Nair" userId="de867f30-f0e1-452b-914f-80bb3c85f24b" providerId="ADAL" clId="{B4E685B3-6486-412C-9EF5-599B3002FFD9}" dt="2021-11-21T14:48:04.599" v="42" actId="33524"/>
          <ac:spMkLst>
            <pc:docMk/>
            <pc:sldMk cId="958359728" sldId="647"/>
            <ac:spMk id="24" creationId="{BF7870F9-B5A6-4109-B351-5182ACAB0D71}"/>
          </ac:spMkLst>
        </pc:spChg>
      </pc:sldChg>
      <pc:sldChg chg="modNotesTx">
        <pc:chgData name="Pradeep Nair" userId="de867f30-f0e1-452b-914f-80bb3c85f24b" providerId="ADAL" clId="{B4E685B3-6486-412C-9EF5-599B3002FFD9}" dt="2021-11-22T11:17:33.168" v="399" actId="6549"/>
        <pc:sldMkLst>
          <pc:docMk/>
          <pc:sldMk cId="1550102688" sldId="649"/>
        </pc:sldMkLst>
      </pc:sldChg>
      <pc:sldChg chg="modSp mod modShow modNotesTx">
        <pc:chgData name="Pradeep Nair" userId="de867f30-f0e1-452b-914f-80bb3c85f24b" providerId="ADAL" clId="{B4E685B3-6486-412C-9EF5-599B3002FFD9}" dt="2021-11-23T03:17:05.178" v="459" actId="729"/>
        <pc:sldMkLst>
          <pc:docMk/>
          <pc:sldMk cId="4070559376" sldId="650"/>
        </pc:sldMkLst>
        <pc:spChg chg="mod">
          <ac:chgData name="Pradeep Nair" userId="de867f30-f0e1-452b-914f-80bb3c85f24b" providerId="ADAL" clId="{B4E685B3-6486-412C-9EF5-599B3002FFD9}" dt="2021-11-23T03:15:47.752" v="455" actId="20577"/>
          <ac:spMkLst>
            <pc:docMk/>
            <pc:sldMk cId="4070559376" sldId="650"/>
            <ac:spMk id="2" creationId="{D986A26B-784C-4C5F-9E04-8788451FD1D4}"/>
          </ac:spMkLst>
        </pc:spChg>
      </pc:sldChg>
      <pc:sldChg chg="mod modShow modNotesTx">
        <pc:chgData name="Pradeep Nair" userId="de867f30-f0e1-452b-914f-80bb3c85f24b" providerId="ADAL" clId="{B4E685B3-6486-412C-9EF5-599B3002FFD9}" dt="2021-11-23T03:17:05.178" v="459" actId="729"/>
        <pc:sldMkLst>
          <pc:docMk/>
          <pc:sldMk cId="748282975" sldId="651"/>
        </pc:sldMkLst>
      </pc:sldChg>
      <pc:sldChg chg="mod modShow">
        <pc:chgData name="Pradeep Nair" userId="de867f30-f0e1-452b-914f-80bb3c85f24b" providerId="ADAL" clId="{B4E685B3-6486-412C-9EF5-599B3002FFD9}" dt="2021-11-23T03:17:05.178" v="459" actId="729"/>
        <pc:sldMkLst>
          <pc:docMk/>
          <pc:sldMk cId="487288998" sldId="652"/>
        </pc:sldMkLst>
      </pc:sldChg>
      <pc:sldChg chg="modNotesTx">
        <pc:chgData name="Pradeep Nair" userId="de867f30-f0e1-452b-914f-80bb3c85f24b" providerId="ADAL" clId="{B4E685B3-6486-412C-9EF5-599B3002FFD9}" dt="2021-11-21T13:48:41.020" v="21" actId="20577"/>
        <pc:sldMkLst>
          <pc:docMk/>
          <pc:sldMk cId="636279356" sldId="653"/>
        </pc:sldMkLst>
      </pc:sldChg>
      <pc:sldChg chg="modNotesTx">
        <pc:chgData name="Pradeep Nair" userId="de867f30-f0e1-452b-914f-80bb3c85f24b" providerId="ADAL" clId="{B4E685B3-6486-412C-9EF5-599B3002FFD9}" dt="2021-11-21T13:49:57.752" v="30" actId="20577"/>
        <pc:sldMkLst>
          <pc:docMk/>
          <pc:sldMk cId="2636738390" sldId="2511"/>
        </pc:sldMkLst>
      </pc:sldChg>
      <pc:sldChg chg="modNotesTx">
        <pc:chgData name="Pradeep Nair" userId="de867f30-f0e1-452b-914f-80bb3c85f24b" providerId="ADAL" clId="{B4E685B3-6486-412C-9EF5-599B3002FFD9}" dt="2021-11-22T10:35:07.714" v="345" actId="20577"/>
        <pc:sldMkLst>
          <pc:docMk/>
          <pc:sldMk cId="4197658640" sldId="2525"/>
        </pc:sldMkLst>
      </pc:sldChg>
      <pc:sldChg chg="modNotesTx">
        <pc:chgData name="Pradeep Nair" userId="de867f30-f0e1-452b-914f-80bb3c85f24b" providerId="ADAL" clId="{B4E685B3-6486-412C-9EF5-599B3002FFD9}" dt="2021-11-21T16:22:43.702" v="44" actId="6549"/>
        <pc:sldMkLst>
          <pc:docMk/>
          <pc:sldMk cId="2876505430" sldId="2527"/>
        </pc:sldMkLst>
      </pc:sldChg>
      <pc:sldChg chg="modSp mod modNotesTx">
        <pc:chgData name="Pradeep Nair" userId="de867f30-f0e1-452b-914f-80bb3c85f24b" providerId="ADAL" clId="{B4E685B3-6486-412C-9EF5-599B3002FFD9}" dt="2021-11-22T11:21:42.918" v="408" actId="20577"/>
        <pc:sldMkLst>
          <pc:docMk/>
          <pc:sldMk cId="2553967366" sldId="2530"/>
        </pc:sldMkLst>
        <pc:spChg chg="mod">
          <ac:chgData name="Pradeep Nair" userId="de867f30-f0e1-452b-914f-80bb3c85f24b" providerId="ADAL" clId="{B4E685B3-6486-412C-9EF5-599B3002FFD9}" dt="2021-11-22T11:21:42.918" v="408" actId="20577"/>
          <ac:spMkLst>
            <pc:docMk/>
            <pc:sldMk cId="2553967366" sldId="2530"/>
            <ac:spMk id="8" creationId="{621B6DDC-6469-4374-9B1E-94D2AC73A07F}"/>
          </ac:spMkLst>
        </pc:spChg>
        <pc:grpChg chg="mod">
          <ac:chgData name="Pradeep Nair" userId="de867f30-f0e1-452b-914f-80bb3c85f24b" providerId="ADAL" clId="{B4E685B3-6486-412C-9EF5-599B3002FFD9}" dt="2021-11-22T10:50:18.962" v="362" actId="1076"/>
          <ac:grpSpMkLst>
            <pc:docMk/>
            <pc:sldMk cId="2553967366" sldId="2530"/>
            <ac:grpSpMk id="7" creationId="{665A4526-0080-4688-9DE1-DB5558038E11}"/>
          </ac:grpSpMkLst>
        </pc:grpChg>
        <pc:picChg chg="mod">
          <ac:chgData name="Pradeep Nair" userId="de867f30-f0e1-452b-914f-80bb3c85f24b" providerId="ADAL" clId="{B4E685B3-6486-412C-9EF5-599B3002FFD9}" dt="2021-11-22T10:50:19.996" v="363" actId="1076"/>
          <ac:picMkLst>
            <pc:docMk/>
            <pc:sldMk cId="2553967366" sldId="2530"/>
            <ac:picMk id="1026" creationId="{088A9106-4701-407D-BD41-3C690BB79A38}"/>
          </ac:picMkLst>
        </pc:picChg>
        <pc:picChg chg="mod">
          <ac:chgData name="Pradeep Nair" userId="de867f30-f0e1-452b-914f-80bb3c85f24b" providerId="ADAL" clId="{B4E685B3-6486-412C-9EF5-599B3002FFD9}" dt="2021-11-22T10:50:18.962" v="362" actId="1076"/>
          <ac:picMkLst>
            <pc:docMk/>
            <pc:sldMk cId="2553967366" sldId="2530"/>
            <ac:picMk id="1028" creationId="{C5C40F9A-2C75-4BF9-9EEB-E90D270EB36D}"/>
          </ac:picMkLst>
        </pc:picChg>
        <pc:picChg chg="mod">
          <ac:chgData name="Pradeep Nair" userId="de867f30-f0e1-452b-914f-80bb3c85f24b" providerId="ADAL" clId="{B4E685B3-6486-412C-9EF5-599B3002FFD9}" dt="2021-11-22T10:50:18.962" v="362" actId="1076"/>
          <ac:picMkLst>
            <pc:docMk/>
            <pc:sldMk cId="2553967366" sldId="2530"/>
            <ac:picMk id="1030" creationId="{FE7641EA-4D1B-4511-8CDC-944524A96419}"/>
          </ac:picMkLst>
        </pc:picChg>
      </pc:sldChg>
      <pc:sldChg chg="modNotesTx">
        <pc:chgData name="Pradeep Nair" userId="de867f30-f0e1-452b-914f-80bb3c85f24b" providerId="ADAL" clId="{B4E685B3-6486-412C-9EF5-599B3002FFD9}" dt="2021-11-21T17:53:08.132" v="56" actId="20577"/>
        <pc:sldMkLst>
          <pc:docMk/>
          <pc:sldMk cId="3250712728" sldId="2531"/>
        </pc:sldMkLst>
      </pc:sldChg>
      <pc:sldChg chg="modNotesTx">
        <pc:chgData name="Pradeep Nair" userId="de867f30-f0e1-452b-914f-80bb3c85f24b" providerId="ADAL" clId="{B4E685B3-6486-412C-9EF5-599B3002FFD9}" dt="2021-11-21T17:56:11.060" v="62" actId="12"/>
        <pc:sldMkLst>
          <pc:docMk/>
          <pc:sldMk cId="3001087476" sldId="2532"/>
        </pc:sldMkLst>
      </pc:sldChg>
      <pc:sldChg chg="modNotesTx">
        <pc:chgData name="Pradeep Nair" userId="de867f30-f0e1-452b-914f-80bb3c85f24b" providerId="ADAL" clId="{B4E685B3-6486-412C-9EF5-599B3002FFD9}" dt="2021-11-22T11:10:27.275" v="385" actId="20577"/>
        <pc:sldMkLst>
          <pc:docMk/>
          <pc:sldMk cId="1303804885" sldId="2533"/>
        </pc:sldMkLst>
      </pc:sldChg>
      <pc:sldChg chg="modNotesTx">
        <pc:chgData name="Pradeep Nair" userId="de867f30-f0e1-452b-914f-80bb3c85f24b" providerId="ADAL" clId="{B4E685B3-6486-412C-9EF5-599B3002FFD9}" dt="2021-11-22T10:47:50.494" v="359" actId="113"/>
        <pc:sldMkLst>
          <pc:docMk/>
          <pc:sldMk cId="186308514" sldId="2535"/>
        </pc:sldMkLst>
      </pc:sldChg>
      <pc:sldChg chg="modNotesTx">
        <pc:chgData name="Pradeep Nair" userId="de867f30-f0e1-452b-914f-80bb3c85f24b" providerId="ADAL" clId="{B4E685B3-6486-412C-9EF5-599B3002FFD9}" dt="2021-11-22T11:10:50.499" v="387" actId="20577"/>
        <pc:sldMkLst>
          <pc:docMk/>
          <pc:sldMk cId="3760967936" sldId="3199"/>
        </pc:sldMkLst>
      </pc:sldChg>
      <pc:sldChg chg="addSp delSp modSp new mod">
        <pc:chgData name="Pradeep Nair" userId="de867f30-f0e1-452b-914f-80bb3c85f24b" providerId="ADAL" clId="{B4E685B3-6486-412C-9EF5-599B3002FFD9}" dt="2021-11-22T11:18:40.392" v="406" actId="14100"/>
        <pc:sldMkLst>
          <pc:docMk/>
          <pc:sldMk cId="1341809907" sldId="3201"/>
        </pc:sldMkLst>
        <pc:spChg chg="del">
          <ac:chgData name="Pradeep Nair" userId="de867f30-f0e1-452b-914f-80bb3c85f24b" providerId="ADAL" clId="{B4E685B3-6486-412C-9EF5-599B3002FFD9}" dt="2021-11-22T11:18:35.954" v="404" actId="478"/>
          <ac:spMkLst>
            <pc:docMk/>
            <pc:sldMk cId="1341809907" sldId="3201"/>
            <ac:spMk id="2" creationId="{874138EB-8F0E-4544-8066-F667EAAA8CB1}"/>
          </ac:spMkLst>
        </pc:spChg>
        <pc:spChg chg="add del">
          <ac:chgData name="Pradeep Nair" userId="de867f30-f0e1-452b-914f-80bb3c85f24b" providerId="ADAL" clId="{B4E685B3-6486-412C-9EF5-599B3002FFD9}" dt="2021-11-22T11:18:11.088" v="402" actId="22"/>
          <ac:spMkLst>
            <pc:docMk/>
            <pc:sldMk cId="1341809907" sldId="3201"/>
            <ac:spMk id="4" creationId="{18095FAB-3064-4F39-8B50-880C9A789575}"/>
          </ac:spMkLst>
        </pc:spChg>
        <pc:picChg chg="add mod">
          <ac:chgData name="Pradeep Nair" userId="de867f30-f0e1-452b-914f-80bb3c85f24b" providerId="ADAL" clId="{B4E685B3-6486-412C-9EF5-599B3002FFD9}" dt="2021-11-22T11:18:40.392" v="406" actId="14100"/>
          <ac:picMkLst>
            <pc:docMk/>
            <pc:sldMk cId="1341809907" sldId="3201"/>
            <ac:picMk id="6" creationId="{99AB25A7-0BA7-4BC0-BC57-33A5079ED368}"/>
          </ac:picMkLst>
        </pc:picChg>
      </pc:sldChg>
      <pc:sldMasterChg chg="modSldLayout">
        <pc:chgData name="Pradeep Nair" userId="de867f30-f0e1-452b-914f-80bb3c85f24b" providerId="ADAL" clId="{B4E685B3-6486-412C-9EF5-599B3002FFD9}" dt="2021-11-22T02:03:46.005" v="343" actId="20577"/>
        <pc:sldMasterMkLst>
          <pc:docMk/>
          <pc:sldMasterMk cId="1790270825" sldId="2147484082"/>
        </pc:sldMasterMkLst>
        <pc:sldLayoutChg chg="modSp mod">
          <pc:chgData name="Pradeep Nair" userId="de867f30-f0e1-452b-914f-80bb3c85f24b" providerId="ADAL" clId="{B4E685B3-6486-412C-9EF5-599B3002FFD9}" dt="2021-11-22T02:03:46.005" v="343" actId="20577"/>
          <pc:sldLayoutMkLst>
            <pc:docMk/>
            <pc:sldMasterMk cId="1790270825" sldId="2147484082"/>
            <pc:sldLayoutMk cId="822590093" sldId="2147484267"/>
          </pc:sldLayoutMkLst>
          <pc:spChg chg="mod">
            <ac:chgData name="Pradeep Nair" userId="de867f30-f0e1-452b-914f-80bb3c85f24b" providerId="ADAL" clId="{B4E685B3-6486-412C-9EF5-599B3002FFD9}" dt="2021-11-22T02:03:46.005" v="343" actId="20577"/>
            <ac:spMkLst>
              <pc:docMk/>
              <pc:sldMasterMk cId="1790270825" sldId="2147484082"/>
              <pc:sldLayoutMk cId="822590093" sldId="2147484267"/>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11/22/2021 10:03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11/22/2021 9:19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s.technet.microsoft.com/virtualization/2017/01/27/introducing-the-host-compute-service-hc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ub.docker.com/editions/community/docker-ce-desktop-window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blog.docker.com/2018/12/introducing-desktop-enterprise/" TargetMode="External"/><Relationship Id="rId4" Type="http://schemas.openxmlformats.org/officeDocument/2006/relationships/hyperlink" Target="https://www.docker.com/products/docker-hub"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virtualization/windowscontainers/deploy-containers/linux-container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ub.docker.com/r/microsoft"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iotforall.com/containers-on-the-edge/" TargetMode="External"/><Relationship Id="rId4" Type="http://schemas.openxmlformats.org/officeDocument/2006/relationships/hyperlink" Target="http://mcr.microsoft.com/"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tefanscherer.github.io/docker-on-windows-server-2019/"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microsoft/dotnet-framework-docker/blob/master/4.7.2/runtime/windowsservercore-ltsc2019/Dockerfil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docker.com/v17.12/cs-engine/1.1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windows-hardware/drivers/gettingstarted/virtual-address-spa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sz="900" b="0" i="0" kern="1200" dirty="0">
                <a:solidFill>
                  <a:schemeClr val="tx1"/>
                </a:solidFill>
                <a:effectLst/>
                <a:latin typeface="Segoe UI Light" pitchFamily="34" charset="0"/>
                <a:ea typeface="+mn-ea"/>
                <a:cs typeface="+mn-cs"/>
              </a:rPr>
              <a:t>On Windows, you have two ways of running containers. </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Run containers directly on the host, using Windows Server Containers. </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Using specialized Hyper-V instances (Utility VMs) to host your containers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On Linux, there is no official equivalent of Hyper-V mode for containers. You could set up a virtual server instance yourself to host your containers, which would more or less give you the same type of architecture as Hyper-V mode on Windows. But this approach is not built into Docker for Linux in the same way that it is for Windows containers.</a:t>
            </a:r>
          </a:p>
          <a:p>
            <a:endParaRPr lang="en-US" dirty="0"/>
          </a:p>
          <a:p>
            <a:pPr marL="171450" lvl="0" indent="-171450">
              <a:buFontTx/>
              <a:buChar char="-"/>
            </a:pPr>
            <a:r>
              <a:rPr lang="en-US" dirty="0"/>
              <a:t>Containers are managed by the </a:t>
            </a:r>
            <a:r>
              <a:rPr lang="en-US" b="1" dirty="0"/>
              <a:t>Hyper-V hypervisor deployed on the host</a:t>
            </a:r>
          </a:p>
          <a:p>
            <a:pPr marL="388712" marR="0" lvl="1" indent="-171450" algn="l" defTabSz="932742" rtl="0" eaLnBrk="1" fontAlgn="auto" latinLnBrk="0" hangingPunct="1">
              <a:lnSpc>
                <a:spcPct val="90000"/>
              </a:lnSpc>
              <a:spcBef>
                <a:spcPts val="0"/>
              </a:spcBef>
              <a:spcAft>
                <a:spcPts val="340"/>
              </a:spcAft>
              <a:buClrTx/>
              <a:buSzTx/>
              <a:buFontTx/>
              <a:buChar char="-"/>
              <a:tabLst/>
              <a:defRPr/>
            </a:pPr>
            <a:r>
              <a:rPr lang="en-US" sz="900" b="0" i="0" kern="1200" dirty="0">
                <a:solidFill>
                  <a:schemeClr val="tx1"/>
                </a:solidFill>
                <a:effectLst/>
                <a:latin typeface="Segoe UI Light" pitchFamily="34" charset="0"/>
                <a:ea typeface="+mn-ea"/>
                <a:cs typeface="+mn-cs"/>
              </a:rPr>
              <a:t>The </a:t>
            </a:r>
            <a:r>
              <a:rPr lang="en-US" sz="900" b="0" i="0" u="none" strike="noStrike" kern="1200" dirty="0">
                <a:solidFill>
                  <a:schemeClr val="tx1"/>
                </a:solidFill>
                <a:effectLst/>
                <a:latin typeface="Segoe UI Light" pitchFamily="34" charset="0"/>
                <a:ea typeface="+mn-ea"/>
                <a:cs typeface="+mn-cs"/>
                <a:hlinkClick r:id="rId3"/>
              </a:rPr>
              <a:t>Windows Host Compute Service (HCS)</a:t>
            </a:r>
            <a:r>
              <a:rPr lang="en-US" sz="900" b="0" i="0" kern="1200" dirty="0">
                <a:solidFill>
                  <a:schemeClr val="tx1"/>
                </a:solidFill>
                <a:effectLst/>
                <a:latin typeface="Segoe UI Light" pitchFamily="34" charset="0"/>
                <a:ea typeface="+mn-ea"/>
                <a:cs typeface="+mn-cs"/>
              </a:rPr>
              <a:t> is a low-level container management API in Hyper-V, by running the </a:t>
            </a:r>
            <a:r>
              <a:rPr lang="en-US" sz="900" b="0" i="0" kern="1200" dirty="0" err="1">
                <a:solidFill>
                  <a:schemeClr val="tx1"/>
                </a:solidFill>
                <a:effectLst/>
                <a:latin typeface="Segoe UI Light" pitchFamily="34" charset="0"/>
                <a:ea typeface="+mn-ea"/>
                <a:cs typeface="+mn-cs"/>
              </a:rPr>
              <a:t>hcs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diag</a:t>
            </a:r>
            <a:r>
              <a:rPr lang="en-US" sz="900" b="0" i="0" kern="1200" dirty="0">
                <a:solidFill>
                  <a:schemeClr val="tx1"/>
                </a:solidFill>
                <a:effectLst/>
                <a:latin typeface="Segoe UI Light" pitchFamily="34" charset="0"/>
                <a:ea typeface="+mn-ea"/>
                <a:cs typeface="+mn-cs"/>
              </a:rPr>
              <a:t> command, you can see the lightweight utility VMs </a:t>
            </a:r>
          </a:p>
          <a:p>
            <a:pPr marL="217262"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0" dirty="0"/>
              <a:t>Native/</a:t>
            </a:r>
            <a:r>
              <a:rPr lang="en-US" b="0" dirty="0" err="1"/>
              <a:t>hyper-V</a:t>
            </a:r>
            <a:r>
              <a:rPr lang="en-US" b="0" dirty="0"/>
              <a:t> containers can run </a:t>
            </a:r>
            <a:r>
              <a:rPr lang="en-US" b="1" dirty="0"/>
              <a:t>side by side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p>
          <a:p>
            <a:pPr marL="171450" lvl="0" indent="-171450">
              <a:buFontTx/>
              <a:buChar char="-"/>
            </a:pPr>
            <a:r>
              <a:rPr lang="en-US" b="1" dirty="0"/>
              <a:t>Switch from </a:t>
            </a:r>
            <a:r>
              <a:rPr lang="en-US" b="1" dirty="0" err="1"/>
              <a:t>hyper-V</a:t>
            </a:r>
            <a:r>
              <a:rPr lang="en-US" b="1" dirty="0"/>
              <a:t> to native</a:t>
            </a:r>
          </a:p>
          <a:p>
            <a:pPr marL="388712" lvl="1" indent="-171450">
              <a:buFontTx/>
              <a:buChar char="-"/>
            </a:pPr>
            <a:r>
              <a:rPr lang="en-US" b="0" dirty="0"/>
              <a:t>Container that can run on a Windows Server container can run on Hyper-V container</a:t>
            </a:r>
          </a:p>
          <a:p>
            <a:pPr marL="217262" lvl="1" indent="0">
              <a:buFontTx/>
              <a:buNone/>
            </a:pPr>
            <a:endParaRPr lang="en-US" b="0" dirty="0"/>
          </a:p>
          <a:p>
            <a:pPr marL="217262" lvl="1" indent="0">
              <a:buFontTx/>
              <a:buNone/>
            </a:pPr>
            <a:endParaRPr lang="en-US" b="0" dirty="0"/>
          </a:p>
          <a:p>
            <a:r>
              <a:rPr lang="en-US" sz="900" b="0" i="0" kern="1200" dirty="0">
                <a:solidFill>
                  <a:schemeClr val="tx1"/>
                </a:solidFill>
                <a:effectLst/>
                <a:latin typeface="Segoe UI Light" pitchFamily="34" charset="0"/>
                <a:ea typeface="+mn-ea"/>
                <a:cs typeface="+mn-cs"/>
              </a:rPr>
              <a:t>Q: I thought that containers do not need a hypervisor?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 Correct, but since a Hyper-V container packages the same container image with its own dedicated kernel it ensures tighter isolation in multi-tenant environments which may be a business or application requirement for specific Windows Server 2016 applications.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Q: Can the Hyper-V containers be managed from the Hyper-V Manager, in the same way that the VM’s are? (</a:t>
            </a:r>
            <a:r>
              <a:rPr lang="en-US" sz="900" b="0" i="0" kern="1200" dirty="0" err="1">
                <a:solidFill>
                  <a:schemeClr val="tx1"/>
                </a:solidFill>
                <a:effectLst/>
                <a:latin typeface="Segoe UI Light" pitchFamily="34" charset="0"/>
                <a:ea typeface="+mn-ea"/>
                <a:cs typeface="+mn-cs"/>
              </a:rPr>
              <a:t>ie</a:t>
            </a:r>
            <a:r>
              <a:rPr lang="en-US" sz="900" b="0" i="0" kern="1200" dirty="0">
                <a:solidFill>
                  <a:schemeClr val="tx1"/>
                </a:solidFill>
                <a:effectLst/>
                <a:latin typeface="Segoe UI Light" pitchFamily="34" charset="0"/>
                <a:ea typeface="+mn-ea"/>
                <a:cs typeface="+mn-cs"/>
              </a:rPr>
              <a:t>. turned on/off, check memory usage, </a:t>
            </a:r>
            <a:r>
              <a:rPr lang="en-US" sz="900" b="0" i="0" kern="1200" dirty="0" err="1">
                <a:solidFill>
                  <a:schemeClr val="tx1"/>
                </a:solidFill>
                <a:effectLst/>
                <a:latin typeface="Segoe UI Light" pitchFamily="34" charset="0"/>
                <a:ea typeface="+mn-ea"/>
                <a:cs typeface="+mn-cs"/>
              </a:rPr>
              <a:t>etc</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 While Hyper-V is the runtime technology powering Hyper-V Isolation, Hyper-V containers are not VMs and neither appear as a Hyper-V resource nor be managed with classic Hyper-V tools, like Hyper-V Manager. Hyper-V containers are only executed at runtime by the Docker Engine.</a:t>
            </a:r>
          </a:p>
          <a:p>
            <a:endParaRPr lang="en-US" b="0" dirty="0"/>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8873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Alternatively =&gt; </a:t>
            </a:r>
            <a:r>
              <a:rPr lang="en-US" b="1" dirty="0"/>
              <a:t>Hyper-V containers </a:t>
            </a:r>
          </a:p>
          <a:p>
            <a:endParaRPr lang="en-US" dirty="0"/>
          </a:p>
          <a:p>
            <a:pPr marL="171450" indent="-171450">
              <a:buFontTx/>
              <a:buChar char="-"/>
            </a:pPr>
            <a:r>
              <a:rPr lang="en-US" dirty="0"/>
              <a:t>Hyper-V containers run inside a lightweight </a:t>
            </a:r>
            <a:r>
              <a:rPr lang="en-US" dirty="0" err="1"/>
              <a:t>hyper-v</a:t>
            </a:r>
            <a:r>
              <a:rPr lang="en-US" dirty="0"/>
              <a:t> environment.  The OS Kernel is injected into the environment and NOT shared with the host.</a:t>
            </a:r>
          </a:p>
          <a:p>
            <a:pPr marL="0" indent="0">
              <a:buFontTx/>
              <a:buNone/>
            </a:pPr>
            <a:endParaRPr lang="en-US" b="0" dirty="0"/>
          </a:p>
          <a:p>
            <a:pPr marL="0" indent="0">
              <a:buFontTx/>
              <a:buNone/>
            </a:pPr>
            <a:r>
              <a:rPr lang="en-US" b="1" dirty="0"/>
              <a:t>PROS</a:t>
            </a:r>
          </a:p>
          <a:p>
            <a:pPr marL="0" indent="0">
              <a:buFontTx/>
              <a:buNone/>
            </a:pPr>
            <a:r>
              <a:rPr lang="en-US" b="0" dirty="0"/>
              <a:t>   1. Greater isolation of processes running inside the container</a:t>
            </a:r>
          </a:p>
          <a:p>
            <a:pPr marL="0" indent="0">
              <a:buFontTx/>
              <a:buNone/>
            </a:pPr>
            <a:r>
              <a:rPr lang="en-US" b="0" dirty="0"/>
              <a:t>   2. The Container OS version can be older than the Host OS Version (kernel is not shared) https://docs.microsoft.com/en-us/virtualization/windowscontainers/deploy-containers/version-compatibility</a:t>
            </a:r>
          </a:p>
          <a:p>
            <a:pPr marL="0" indent="0">
              <a:buFontTx/>
              <a:buNone/>
            </a:pPr>
            <a:endParaRPr lang="en-US" b="0" dirty="0"/>
          </a:p>
          <a:p>
            <a:pPr marL="0" indent="0">
              <a:buFontTx/>
              <a:buNone/>
            </a:pPr>
            <a:r>
              <a:rPr lang="en-US" b="1" dirty="0"/>
              <a:t>CONS</a:t>
            </a:r>
            <a:r>
              <a:rPr lang="en-US" b="0" dirty="0"/>
              <a:t>:</a:t>
            </a:r>
          </a:p>
          <a:p>
            <a:pPr marL="0" indent="0">
              <a:buFontTx/>
              <a:buNone/>
            </a:pPr>
            <a:r>
              <a:rPr lang="en-US" b="0" dirty="0"/>
              <a:t>   1. startup time is slightly slower than Windows Containers due to the </a:t>
            </a:r>
            <a:r>
              <a:rPr lang="en-US" b="0" dirty="0" err="1"/>
              <a:t>hyper-v</a:t>
            </a:r>
            <a:r>
              <a:rPr lang="en-US" b="0" dirty="0"/>
              <a:t> overhead</a:t>
            </a:r>
          </a:p>
          <a:p>
            <a:pPr marL="0" indent="0">
              <a:buFontTx/>
              <a:buNone/>
            </a:pPr>
            <a:r>
              <a:rPr lang="en-US" b="0" dirty="0"/>
              <a:t>   2. uses slightly more resources (memory and </a:t>
            </a:r>
            <a:r>
              <a:rPr lang="en-US" b="0" dirty="0" err="1"/>
              <a:t>cpu</a:t>
            </a:r>
            <a:r>
              <a:rPr lang="en-US" b="0" dirty="0"/>
              <a:t>) </a:t>
            </a:r>
          </a:p>
          <a:p>
            <a:pPr marL="0" indent="0">
              <a:buFontTx/>
              <a:buNone/>
            </a:pPr>
            <a:r>
              <a:rPr lang="en-US" b="0" dirty="0"/>
              <a:t>   3. Next Slide (LCOW)</a:t>
            </a:r>
          </a:p>
          <a:p>
            <a:pPr marL="0" indent="0">
              <a:buFontTx/>
              <a:buNone/>
            </a:pPr>
            <a:endParaRPr lang="en-US" b="0"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706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You can also run </a:t>
            </a:r>
            <a:r>
              <a:rPr lang="en-US" dirty="0" err="1"/>
              <a:t>linux</a:t>
            </a:r>
            <a:r>
              <a:rPr lang="en-US" dirty="0"/>
              <a:t> containers as Hyper-V containers by having Windows inject the Linux kernel instead of the windows kernel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sng" kern="1200" dirty="0">
              <a:solidFill>
                <a:schemeClr val="tx1"/>
              </a:solidFill>
              <a:effectLst/>
              <a:latin typeface="Segoe UI Light" pitchFamily="34" charset="0"/>
              <a:ea typeface="+mn-ea"/>
              <a:cs typeface="+mn-cs"/>
              <a:hlinkClick r:id="" action="ppaction://noaction"/>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 action="ppaction://noaction"/>
              </a:rPr>
              <a:t>https://blog.docker.com/2016/10/considerations-running-docker-windows-server-2016-hyper-v-vms/</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135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Step back to the </a:t>
            </a:r>
            <a:r>
              <a:rPr lang="en-US" b="1" dirty="0"/>
              <a:t>HOST:</a:t>
            </a:r>
            <a:r>
              <a:rPr lang="en-US" dirty="0"/>
              <a:t> 2 Editions of </a:t>
            </a:r>
            <a:r>
              <a:rPr lang="en-US" b="1" dirty="0"/>
              <a:t>Windows Server 2019 </a:t>
            </a:r>
            <a:r>
              <a:rPr lang="en-US" dirty="0"/>
              <a:t>=&gt; </a:t>
            </a:r>
            <a:r>
              <a:rPr lang="en-US" b="1" dirty="0"/>
              <a:t>Standard</a:t>
            </a:r>
            <a:r>
              <a:rPr lang="en-US" dirty="0"/>
              <a:t> &amp; </a:t>
            </a:r>
            <a:r>
              <a:rPr lang="en-US" b="1" dirty="0"/>
              <a:t>Datacenter</a:t>
            </a:r>
          </a:p>
          <a:p>
            <a:endParaRPr lang="en-US" b="1" dirty="0"/>
          </a:p>
          <a:p>
            <a:r>
              <a:rPr lang="en-US" b="1" dirty="0"/>
              <a:t>Both support </a:t>
            </a:r>
            <a:r>
              <a:rPr lang="en-US" b="0" dirty="0"/>
              <a:t>the core </a:t>
            </a:r>
            <a:r>
              <a:rPr lang="en-US" b="1" dirty="0"/>
              <a:t>server</a:t>
            </a:r>
            <a:r>
              <a:rPr lang="en-US" b="0" dirty="0"/>
              <a:t> and </a:t>
            </a:r>
            <a:r>
              <a:rPr lang="en-US" b="1" dirty="0"/>
              <a:t>container</a:t>
            </a:r>
            <a:r>
              <a:rPr lang="en-US" b="0" dirty="0"/>
              <a:t> capabilities</a:t>
            </a:r>
          </a:p>
          <a:p>
            <a:endParaRPr lang="en-US" b="0" dirty="0"/>
          </a:p>
          <a:p>
            <a:r>
              <a:rPr lang="en-US" b="1" dirty="0"/>
              <a:t>Limitation</a:t>
            </a:r>
            <a:r>
              <a:rPr lang="en-US" b="0" dirty="0"/>
              <a:t> with Standard:</a:t>
            </a:r>
          </a:p>
          <a:p>
            <a:pPr marL="171450" indent="-171450">
              <a:buFontTx/>
              <a:buChar char="-"/>
            </a:pPr>
            <a:r>
              <a:rPr lang="en-US" b="1" dirty="0"/>
              <a:t>2 Hyper-V </a:t>
            </a:r>
            <a:r>
              <a:rPr lang="en-US" b="0" dirty="0"/>
              <a:t>containers (same at 2016)</a:t>
            </a:r>
          </a:p>
          <a:p>
            <a:pPr marL="0" indent="0">
              <a:buFontTx/>
              <a:buNone/>
            </a:pPr>
            <a:endParaRPr lang="en-US" b="1" dirty="0"/>
          </a:p>
          <a:p>
            <a:pPr marL="0" indent="0">
              <a:buFontTx/>
              <a:buNone/>
            </a:pPr>
            <a:r>
              <a:rPr lang="en-US" b="1" u="sng" dirty="0"/>
              <a:t>Note 1: </a:t>
            </a:r>
            <a:r>
              <a:rPr lang="en-US" b="1" dirty="0"/>
              <a:t>Windows Server 2019 generally </a:t>
            </a:r>
            <a:r>
              <a:rPr lang="en-US" b="0" dirty="0"/>
              <a:t>announced.</a:t>
            </a:r>
          </a:p>
          <a:p>
            <a:pPr marL="171450" indent="-171450">
              <a:buFontTx/>
              <a:buChar char="-"/>
            </a:pPr>
            <a:r>
              <a:rPr lang="en-US" b="1" dirty="0"/>
              <a:t>Side by side Linux &amp; Windows </a:t>
            </a:r>
            <a:r>
              <a:rPr lang="en-US" b="0" dirty="0"/>
              <a:t>containers</a:t>
            </a:r>
          </a:p>
          <a:p>
            <a:pPr marL="171450" indent="-171450">
              <a:buFontTx/>
              <a:buChar char="-"/>
            </a:pPr>
            <a:r>
              <a:rPr lang="en-US" b="1" dirty="0"/>
              <a:t>Smaller image </a:t>
            </a:r>
            <a:r>
              <a:rPr lang="en-US" b="0" dirty="0"/>
              <a:t>size </a:t>
            </a:r>
            <a:r>
              <a:rPr lang="en-US" b="1" dirty="0"/>
              <a:t>70% faster to download</a:t>
            </a:r>
            <a:r>
              <a:rPr lang="en-US" b="0" dirty="0"/>
              <a:t>.</a:t>
            </a:r>
          </a:p>
          <a:p>
            <a:pPr marL="0" indent="0">
              <a:buFontTx/>
              <a:buNone/>
            </a:pPr>
            <a:endParaRPr lang="en-US" b="0" dirty="0"/>
          </a:p>
          <a:p>
            <a:pPr marL="0" indent="0">
              <a:buFontTx/>
              <a:buNone/>
            </a:pPr>
            <a:r>
              <a:rPr lang="en-US" b="1" u="sng" dirty="0"/>
              <a:t>Note 2: </a:t>
            </a:r>
            <a:r>
              <a:rPr lang="en-US" b="0" dirty="0"/>
              <a:t>Shielded VM definition: advanced security to prevent VM from being copied by people having access to them. (to prevent them from copying secret files or things like that)</a:t>
            </a:r>
          </a:p>
          <a:p>
            <a:pPr marL="0" indent="0">
              <a:buFontTx/>
              <a:buNone/>
            </a:pP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u="sng" dirty="0"/>
              <a:t>Note 3: </a:t>
            </a:r>
            <a:r>
              <a:rPr lang="en-US" b="0" dirty="0"/>
              <a:t>shielded VM: https://blogs.technet.microsoft.com/windowsserver/2016/05/10/a-closer-look-at-shielded-vms-in-windows-server-2016/</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7004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kern="1200" dirty="0">
                <a:solidFill>
                  <a:schemeClr val="tx1"/>
                </a:solidFill>
                <a:effectLst/>
                <a:latin typeface="+mn-lt"/>
                <a:ea typeface="+mn-ea"/>
                <a:cs typeface="+mn-cs"/>
              </a:rPr>
              <a:t>Docker is a full development platform for creating containerized apps, and Docker Desktop for Windows is the best way to get started with Docker </a:t>
            </a:r>
            <a:r>
              <a:rPr lang="en-US" sz="1200" b="0" i="1" kern="1200" dirty="0">
                <a:solidFill>
                  <a:schemeClr val="tx1"/>
                </a:solidFill>
                <a:effectLst/>
                <a:latin typeface="+mn-lt"/>
                <a:ea typeface="+mn-ea"/>
                <a:cs typeface="+mn-cs"/>
              </a:rPr>
              <a:t>on Windows</a:t>
            </a:r>
            <a:r>
              <a:rPr lang="en-US" sz="1200" b="0" i="0" kern="1200" dirty="0">
                <a:solidFill>
                  <a:schemeClr val="tx1"/>
                </a:solidFill>
                <a:effectLst/>
                <a:latin typeface="+mn-lt"/>
                <a:ea typeface="+mn-ea"/>
                <a:cs typeface="+mn-cs"/>
              </a:rPr>
              <a:t>.</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342900" indent="-342900"/>
            <a:r>
              <a:rPr lang="en-US" dirty="0"/>
              <a:t>Simple, integrated Docker development environment for Windows 10</a:t>
            </a:r>
          </a:p>
          <a:p>
            <a:pPr marL="342900" indent="-342900"/>
            <a:r>
              <a:rPr lang="en-US" dirty="0"/>
              <a:t>Installs Hyper-V Moby Linux VM – can run Linux containers on Windows</a:t>
            </a:r>
            <a:endParaRPr lang="en-US"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dirty="0"/>
              <a:t>Download: </a:t>
            </a:r>
            <a:r>
              <a:rPr lang="en-US" dirty="0">
                <a:hlinkClick r:id="rId3"/>
              </a:rPr>
              <a:t>https://hub.docker.com/editions/community/docker-ce-desktop-windows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Docker Desktop works with your choice of development tools and languages and gives you access to a vast library of certified and community containerized content in </a:t>
            </a:r>
            <a:r>
              <a:rPr lang="en-US" sz="1200" b="0" i="0" u="none" strike="noStrike" kern="1200" dirty="0">
                <a:solidFill>
                  <a:schemeClr val="tx1"/>
                </a:solidFill>
                <a:effectLst/>
                <a:latin typeface="+mn-lt"/>
                <a:ea typeface="+mn-ea"/>
                <a:cs typeface="+mn-cs"/>
                <a:hlinkClick r:id="rId4"/>
              </a:rPr>
              <a:t>Docker Hub</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Whether you're developing Windows or Linux apps; legacy apps or new cloud native applications, with Docker Desktop you're in control</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Choice of Docker Swarm or certified, </a:t>
            </a:r>
            <a:r>
              <a:rPr lang="en-US" sz="1200" b="0" i="0" kern="1200" dirty="0" err="1">
                <a:solidFill>
                  <a:schemeClr val="tx1"/>
                </a:solidFill>
                <a:effectLst/>
                <a:latin typeface="+mn-lt"/>
                <a:ea typeface="+mn-ea"/>
                <a:cs typeface="+mn-cs"/>
              </a:rPr>
              <a:t>unforked</a:t>
            </a:r>
            <a:r>
              <a:rPr lang="en-US" sz="1200" b="0" i="0" kern="1200" dirty="0">
                <a:solidFill>
                  <a:schemeClr val="tx1"/>
                </a:solidFill>
                <a:effectLst/>
                <a:latin typeface="+mn-lt"/>
                <a:ea typeface="+mn-ea"/>
                <a:cs typeface="+mn-cs"/>
              </a:rPr>
              <a:t> Kubernetes distribution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One-click setup of Kubernetes, providing the easiest way to get up and running on Docker with Kubernetes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Certified Kubernetes distribution that is proven to be conformant and recertified every year</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Note: Interactive terminals do not work in PowerShell ISE (but they do in PowerShell).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Docker Desktop provides the </a:t>
            </a:r>
            <a:r>
              <a:rPr lang="en-US" sz="1200" b="1" i="0" kern="1200" dirty="0">
                <a:solidFill>
                  <a:schemeClr val="tx1"/>
                </a:solidFill>
                <a:effectLst/>
                <a:latin typeface="+mn-lt"/>
                <a:ea typeface="+mn-ea"/>
                <a:cs typeface="+mn-cs"/>
              </a:rPr>
              <a:t>Docker Engine with Swarm and Kubernetes orchestrators </a:t>
            </a:r>
            <a:r>
              <a:rPr lang="en-US" sz="1200" b="0" i="0" kern="1200" dirty="0">
                <a:solidFill>
                  <a:schemeClr val="tx1"/>
                </a:solidFill>
                <a:effectLst/>
                <a:latin typeface="+mn-lt"/>
                <a:ea typeface="+mn-ea"/>
                <a:cs typeface="+mn-cs"/>
              </a:rPr>
              <a:t>right on the desktop, all from a single install</a:t>
            </a:r>
          </a:p>
          <a:p>
            <a:pPr marL="0" indent="0">
              <a:buFont typeface="Arial" panose="020B0604020202020204" pitchFamily="34" charset="0"/>
              <a:buNone/>
            </a:pPr>
            <a:r>
              <a:rPr lang="en-US" dirty="0">
                <a:hlinkClick r:id="rId5"/>
              </a:rPr>
              <a:t>https://blog.docker.com/2018/12/introducing-desktop-enterprise/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While the Docker CLI meets the needs of managing one container on one host, it falls short when it comes to managing multiple containers deployed on multiple hosts targeting more complex distributed applications. In most cases, you need a management platform that will automatically spin containers up, suspend them or shut them down when needed and, ideally, also control how they access resources like the network and data storage. To go beyond the management of individual containers or very simple composed apps and target larger enterprise applications and microservices approaches, you must turn to orchestration and Figure 5-6. Cluster of containers 21 Architecting and developing Docker applications clustering platforms for Docker containers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1C8D0D3-B619-45F3-ADA8-FCCA816B5A79}" type="slidenum">
              <a:rPr lang="en-US" smtClean="0"/>
              <a:t>15</a:t>
            </a:fld>
            <a:endParaRPr lang="en-US"/>
          </a:p>
        </p:txBody>
      </p:sp>
    </p:spTree>
    <p:extLst>
      <p:ext uri="{BB962C8B-B14F-4D97-AF65-F5344CB8AC3E}">
        <p14:creationId xmlns:p14="http://schemas.microsoft.com/office/powerpoint/2010/main" val="2030646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Remember “Docker Desktop” is meant for development purposes and hence its only recommended to install it on your Windows 10 machine.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Windows Server 2016 and 2019 install Docker Enterprise Edition(EE) as a feature</a:t>
            </a:r>
            <a:endParaRPr lang="en-US" dirty="0"/>
          </a:p>
        </p:txBody>
      </p:sp>
      <p:sp>
        <p:nvSpPr>
          <p:cNvPr id="4" name="Slide Number Placeholder 3"/>
          <p:cNvSpPr>
            <a:spLocks noGrp="1"/>
          </p:cNvSpPr>
          <p:nvPr>
            <p:ph type="sldNum" sz="quarter" idx="5"/>
          </p:nvPr>
        </p:nvSpPr>
        <p:spPr/>
        <p:txBody>
          <a:bodyPr/>
          <a:lstStyle/>
          <a:p>
            <a:fld id="{41C8D0D3-B619-45F3-ADA8-FCCA816B5A79}" type="slidenum">
              <a:rPr lang="en-US" smtClean="0"/>
              <a:t>16</a:t>
            </a:fld>
            <a:endParaRPr lang="en-US"/>
          </a:p>
        </p:txBody>
      </p:sp>
    </p:spTree>
    <p:extLst>
      <p:ext uri="{BB962C8B-B14F-4D97-AF65-F5344CB8AC3E}">
        <p14:creationId xmlns:p14="http://schemas.microsoft.com/office/powerpoint/2010/main" val="1665083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Initial Slide: LINUX</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Click: WINDOWS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all these pieces in place, containers running on Windows Servers are a reasonable parallel to their Linux cousins: a sandboxed environment with a subset of the Windows services that runs atop a shared kernel.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And with a Windows-native Docker Engine available, developers can now use the same Docker command line interface and APIs as with the Linux version of the platform.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Building a great management API for Docker was important for Windows Server Containers.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There’s a ton of really cool low-level technical work that went into enabling containers on Windows, and we needed to make sure they were easy to use.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HCS was a stable API Docker could build upon, and it was also easier to use.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Making a Windows Server Container with the HCS is just a single API call.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Making a Hyper-V Container instead just means adding a flag when calling into the API.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7871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BE6F4C1-4D3B-4559-AA73-A2798C3150C7}"/>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Why would we ever use WSC?</a:t>
            </a:r>
          </a:p>
          <a:p>
            <a:pPr marL="171450" indent="-171450">
              <a:buFontTx/>
              <a:buChar char="-"/>
            </a:pPr>
            <a:r>
              <a:rPr lang="en-US" dirty="0"/>
              <a:t>Sharing of the kernel enables fast start-up and efficient packing, Windows Server Containers share the OS with the host and each other. </a:t>
            </a:r>
          </a:p>
          <a:p>
            <a:pPr marL="0" indent="0">
              <a:buFontTx/>
              <a:buNone/>
            </a:pPr>
            <a:endParaRPr lang="en-US" dirty="0"/>
          </a:p>
          <a:p>
            <a:pPr marL="0" indent="0">
              <a:buFontTx/>
              <a:buNone/>
            </a:pPr>
            <a:r>
              <a:rPr lang="en-US" dirty="0"/>
              <a:t>So, Windows Server Containers are great for scenarios where the OS trusts the applications that will be hosted on it, and all the applications also trust each other. </a:t>
            </a:r>
          </a:p>
          <a:p>
            <a:pPr marL="0" indent="0">
              <a:buFontTx/>
              <a:buNone/>
            </a:pPr>
            <a:endParaRPr lang="en-US" dirty="0"/>
          </a:p>
          <a:p>
            <a:pPr marL="0" indent="0">
              <a:buFontTx/>
              <a:buNone/>
            </a:pPr>
            <a:r>
              <a:rPr lang="en-US" dirty="0"/>
              <a:t>In other words, the host OS and applications are within the same trust boundary. That’s true for many multi-container applications, applications that make up a shared service of a larger application, and sometimes applications from the same organization.</a:t>
            </a:r>
          </a:p>
          <a:p>
            <a:pPr marL="0" indent="0">
              <a:buFontTx/>
              <a:buNone/>
            </a:pPr>
            <a:endParaRPr lang="en-US" dirty="0"/>
          </a:p>
          <a:p>
            <a:pPr marL="0" indent="0">
              <a:buFontTx/>
              <a:buNone/>
            </a:pPr>
            <a:r>
              <a:rPr lang="en-US" dirty="0"/>
              <a:t>Downfall: The amount of shared data and APIs means that there may be ways, whether by design or because of an implementation flaw in the namespace isolation or resource governance, for an application to escape out of its container or deny service to the host or other containers. </a:t>
            </a:r>
          </a:p>
          <a:p>
            <a:pPr marL="0" indent="0">
              <a:buFontTx/>
              <a:buNone/>
            </a:pPr>
            <a:endParaRPr lang="en-US" dirty="0"/>
          </a:p>
          <a:p>
            <a:pPr marL="0" indent="0">
              <a:buFontTx/>
              <a:buNone/>
            </a:pPr>
            <a:r>
              <a:rPr lang="en-US" dirty="0"/>
              <a:t>Ex. Local elevation of privilege vulnerabilities that operating system vendors patch is an example of a flaw that an application could leverage. </a:t>
            </a:r>
          </a:p>
          <a:p>
            <a:pPr marL="0" indent="0">
              <a:buFontTx/>
              <a:buNone/>
            </a:pPr>
            <a:endParaRPr lang="en-US" dirty="0"/>
          </a:p>
        </p:txBody>
      </p:sp>
    </p:spTree>
    <p:extLst>
      <p:ext uri="{BB962C8B-B14F-4D97-AF65-F5344CB8AC3E}">
        <p14:creationId xmlns:p14="http://schemas.microsoft.com/office/powerpoint/2010/main" val="3403005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C9489F-6B24-4792-8DD5-80234D83551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Hyper-V Containers offer both OS virtualization (container) and machine virtualization (VM) in a slightly lighter-weight configuration than a traditional VM</a:t>
            </a:r>
            <a:endParaRPr lang="en-US" sz="1100" dirty="0"/>
          </a:p>
          <a:p>
            <a:endParaRPr lang="en-US" dirty="0">
              <a:effectLst/>
            </a:endParaRPr>
          </a:p>
          <a:p>
            <a:r>
              <a:rPr lang="en-US" dirty="0">
                <a:effectLst/>
              </a:rPr>
              <a:t>Shared-kernel namespace isolation (not supported on Windows client operating systems)</a:t>
            </a:r>
          </a:p>
          <a:p>
            <a:r>
              <a:rPr lang="en-US" dirty="0">
                <a:effectLst/>
              </a:rPr>
              <a:t> –until recent update a couple of months ago that allows it for dev/test scenarios </a:t>
            </a:r>
          </a:p>
          <a:p>
            <a:r>
              <a:rPr lang="en-US" dirty="0">
                <a:effectLst/>
              </a:rPr>
              <a:t>for example all Windows containers on Windows 10 use Hyper-V isolation to utilize the Windows Server kernel version and configuration.</a:t>
            </a:r>
          </a:p>
          <a:p>
            <a:endParaRPr lang="en-US" dirty="0">
              <a:effectLst/>
            </a:endParaRPr>
          </a:p>
          <a:p>
            <a:r>
              <a:rPr lang="en-US" dirty="0"/>
              <a:t>There are cases where you may want to run applications from different trust boundaries on the same host</a:t>
            </a:r>
          </a:p>
          <a:p>
            <a:r>
              <a:rPr lang="en-US" dirty="0"/>
              <a:t>Example: Implementing a multitenant PaaS or SaaS offering where you allow your customers to supply their own code to extend the functionality of your service. You don’t want one customer’s code to interfere with your service or gain access to the data of your other customers, but you need a container that is more agile than a VM and that takes advantage of the Docker ecosystem. </a:t>
            </a:r>
          </a:p>
          <a:p>
            <a:endParaRPr lang="en-US" dirty="0"/>
          </a:p>
          <a:p>
            <a:r>
              <a:rPr lang="en-US" dirty="0"/>
              <a:t>We have several examples of such services in Azure, like Azure Automation and Machine Learning. </a:t>
            </a:r>
          </a:p>
          <a:p>
            <a:r>
              <a:rPr lang="en-US" dirty="0"/>
              <a:t>We call the environment they run in “hostile multi-tenancy,” since we have to assume that there are customers that deliberately seek to subvert the isolation. In these types of environments, the isolation of Windows Server Containers may not provide sufficient assurance, </a:t>
            </a:r>
          </a:p>
          <a:p>
            <a:r>
              <a:rPr lang="en-US" dirty="0"/>
              <a:t>which motivated our development of Hyper-V Containers. </a:t>
            </a:r>
          </a:p>
          <a:p>
            <a:endParaRPr lang="en-US" dirty="0"/>
          </a:p>
          <a:p>
            <a:endParaRPr lang="en-US" dirty="0"/>
          </a:p>
        </p:txBody>
      </p:sp>
    </p:spTree>
    <p:extLst>
      <p:ext uri="{BB962C8B-B14F-4D97-AF65-F5344CB8AC3E}">
        <p14:creationId xmlns:p14="http://schemas.microsoft.com/office/powerpoint/2010/main" val="2757603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hlinkClick r:id="rId3"/>
              </a:rPr>
              <a:t>https://docs.microsoft.com/en-us/virtualization/windowscontainers/deploy-containers/linux-containers</a:t>
            </a:r>
            <a:endParaRPr lang="en-US" dirty="0"/>
          </a:p>
          <a:p>
            <a:endParaRPr lang="en-US" dirty="0"/>
          </a:p>
          <a:p>
            <a:endParaRPr lang="en-US" dirty="0"/>
          </a:p>
          <a:p>
            <a:r>
              <a:rPr lang="en-US" sz="900" b="0" i="0" kern="1200" dirty="0">
                <a:solidFill>
                  <a:schemeClr val="tx1"/>
                </a:solidFill>
                <a:effectLst/>
                <a:latin typeface="Segoe UI Light" pitchFamily="34" charset="0"/>
                <a:ea typeface="+mn-ea"/>
                <a:cs typeface="+mn-cs"/>
              </a:rPr>
              <a:t>Right now, we recommend LCOW to people who:</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Want to test our newest technology.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Run Windows and Linux containers at the same time.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Need kernel isolation (Hyper-V isolation) between Linux containers.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2375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they are different from Linux containers?</a:t>
            </a:r>
          </a:p>
          <a:p>
            <a:endParaRPr lang="en-US" dirty="0"/>
          </a:p>
          <a:p>
            <a:r>
              <a:rPr lang="en-US" dirty="0"/>
              <a:t>What workload this support enable?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4443E-74CA-49FD-8CD3-ABBBCA343641}"/>
              </a:ext>
            </a:extLst>
          </p:cNvPr>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Images have started migrating from </a:t>
            </a:r>
            <a:r>
              <a:rPr lang="en-US" sz="900" b="0" i="0" u="none" strike="noStrike" kern="1200" dirty="0" err="1">
                <a:solidFill>
                  <a:schemeClr val="tx1"/>
                </a:solidFill>
                <a:effectLst/>
                <a:latin typeface="Segoe UI Light" pitchFamily="34" charset="0"/>
                <a:ea typeface="+mn-ea"/>
                <a:cs typeface="+mn-cs"/>
                <a:hlinkClick r:id="rId3"/>
              </a:rPr>
              <a:t>microsoft</a:t>
            </a:r>
            <a:r>
              <a:rPr lang="en-US" sz="900" b="0" i="0" u="none" strike="noStrike" kern="1200" dirty="0">
                <a:solidFill>
                  <a:schemeClr val="tx1"/>
                </a:solidFill>
                <a:effectLst/>
                <a:latin typeface="Segoe UI Light" pitchFamily="34" charset="0"/>
                <a:ea typeface="+mn-ea"/>
                <a:cs typeface="+mn-cs"/>
                <a:hlinkClick r:id="rId3"/>
              </a:rPr>
              <a:t>/*</a:t>
            </a:r>
            <a:r>
              <a:rPr lang="en-US" sz="900" b="0" i="0" kern="1200" dirty="0">
                <a:solidFill>
                  <a:schemeClr val="tx1"/>
                </a:solidFill>
                <a:effectLst/>
                <a:latin typeface="Segoe UI Light" pitchFamily="34" charset="0"/>
                <a:ea typeface="+mn-ea"/>
                <a:cs typeface="+mn-cs"/>
              </a:rPr>
              <a:t> to </a:t>
            </a:r>
            <a:r>
              <a:rPr lang="en-US" sz="900" b="0" i="0" u="none" strike="noStrike" kern="1200" dirty="0">
                <a:solidFill>
                  <a:schemeClr val="tx1"/>
                </a:solidFill>
                <a:effectLst/>
                <a:latin typeface="Segoe UI Light" pitchFamily="34" charset="0"/>
                <a:ea typeface="+mn-ea"/>
                <a:cs typeface="+mn-cs"/>
                <a:hlinkClick r:id="rId4"/>
              </a:rPr>
              <a:t>mcr.microsoft.com/</a:t>
            </a:r>
            <a:r>
              <a:rPr lang="en-US" sz="900" b="0" i="0" kern="1200" dirty="0">
                <a:solidFill>
                  <a:schemeClr val="tx1"/>
                </a:solidFill>
                <a:effectLst/>
                <a:latin typeface="Segoe UI Light" pitchFamily="34" charset="0"/>
                <a:ea typeface="+mn-ea"/>
                <a:cs typeface="+mn-cs"/>
              </a:rPr>
              <a:t>*. (Microsoft container registry) </a:t>
            </a:r>
            <a:endParaRPr lang="en-US" dirty="0"/>
          </a:p>
          <a:p>
            <a:endParaRPr lang="en-US" dirty="0"/>
          </a:p>
          <a:p>
            <a:pPr marL="171450" indent="-171450">
              <a:buFontTx/>
              <a:buChar char="-"/>
            </a:pPr>
            <a:r>
              <a:rPr lang="en-US" b="1" dirty="0"/>
              <a:t>Windows server core</a:t>
            </a:r>
          </a:p>
          <a:p>
            <a:pPr marL="388712" lvl="1" indent="-171450">
              <a:buFontTx/>
              <a:buChar char="-"/>
            </a:pPr>
            <a:r>
              <a:rPr lang="en-US" b="1" dirty="0"/>
              <a:t>Lightweight</a:t>
            </a:r>
            <a:r>
              <a:rPr lang="en-US" b="0" dirty="0"/>
              <a:t> version of Windows server 2016</a:t>
            </a:r>
          </a:p>
          <a:p>
            <a:pPr marL="506114" lvl="2" indent="-171450">
              <a:buFontTx/>
              <a:buChar char="-"/>
            </a:pPr>
            <a:r>
              <a:rPr lang="en-US" b="0" dirty="0"/>
              <a:t>No UI -&gt; cannot remote connect</a:t>
            </a:r>
          </a:p>
          <a:p>
            <a:pPr marL="171450" lvl="0" indent="-171450">
              <a:buFontTx/>
              <a:buChar char="-"/>
            </a:pPr>
            <a:r>
              <a:rPr lang="en-US" b="1" dirty="0"/>
              <a:t>Nano server </a:t>
            </a:r>
          </a:p>
          <a:p>
            <a:pPr marL="388712" lvl="1" indent="-171450">
              <a:buFontTx/>
              <a:buChar char="-"/>
            </a:pPr>
            <a:r>
              <a:rPr lang="en-US" b="1" dirty="0"/>
              <a:t>Lighter </a:t>
            </a:r>
            <a:r>
              <a:rPr lang="en-US" b="0" dirty="0"/>
              <a:t>than windows server core</a:t>
            </a:r>
          </a:p>
          <a:p>
            <a:pPr marL="388712" lvl="1" indent="-171450">
              <a:buFontTx/>
              <a:buChar char="-"/>
            </a:pPr>
            <a:r>
              <a:rPr lang="en-US" b="0" dirty="0"/>
              <a:t>Main difference </a:t>
            </a:r>
            <a:r>
              <a:rPr lang="en-US" b="1" dirty="0"/>
              <a:t>64 bits </a:t>
            </a:r>
            <a:r>
              <a:rPr lang="en-US" b="0" dirty="0"/>
              <a:t>apps only</a:t>
            </a:r>
          </a:p>
          <a:p>
            <a:pPr marL="388712" lvl="1" indent="-171450">
              <a:buFontTx/>
              <a:buChar char="-"/>
            </a:pPr>
            <a:r>
              <a:rPr lang="en-US" sz="900" kern="1200" dirty="0">
                <a:solidFill>
                  <a:schemeClr val="tx1"/>
                </a:solidFill>
                <a:effectLst/>
                <a:latin typeface="Segoe UI Light" pitchFamily="34" charset="0"/>
                <a:ea typeface="+mn-ea"/>
                <a:cs typeface="+mn-cs"/>
              </a:rPr>
              <a:t>Nano Server is "headless;" there is no local logon capability or graphical user interface.</a:t>
            </a:r>
          </a:p>
          <a:p>
            <a:pPr marL="388712" lvl="1" indent="-171450">
              <a:buFontTx/>
              <a:buChar char="-"/>
            </a:pPr>
            <a:r>
              <a:rPr lang="en-US" sz="900" kern="1200" dirty="0">
                <a:solidFill>
                  <a:schemeClr val="tx1"/>
                </a:solidFill>
                <a:effectLst/>
                <a:latin typeface="Segoe UI Light" pitchFamily="34" charset="0"/>
                <a:ea typeface="+mn-ea"/>
                <a:cs typeface="+mn-cs"/>
              </a:rPr>
              <a:t>Only 64-bit applications, tools, and agents are supported.</a:t>
            </a:r>
          </a:p>
          <a:p>
            <a:pPr marL="388712" lvl="1" indent="-171450">
              <a:buFontTx/>
              <a:buChar char="-"/>
            </a:pPr>
            <a:r>
              <a:rPr lang="en-US" sz="900" kern="1200" dirty="0">
                <a:solidFill>
                  <a:schemeClr val="tx1"/>
                </a:solidFill>
                <a:effectLst/>
                <a:latin typeface="Segoe UI Light" pitchFamily="34" charset="0"/>
                <a:ea typeface="+mn-ea"/>
                <a:cs typeface="+mn-cs"/>
              </a:rPr>
              <a:t>Nano Server </a:t>
            </a:r>
            <a:r>
              <a:rPr lang="en-US" sz="900" b="1" kern="1200" dirty="0">
                <a:solidFill>
                  <a:schemeClr val="tx1"/>
                </a:solidFill>
                <a:effectLst/>
                <a:latin typeface="Segoe UI Light" pitchFamily="34" charset="0"/>
                <a:ea typeface="+mn-ea"/>
                <a:cs typeface="+mn-cs"/>
              </a:rPr>
              <a:t>cannot serve as an Active Directory domain controller</a:t>
            </a:r>
            <a:r>
              <a:rPr lang="en-US" sz="900" kern="1200" dirty="0">
                <a:solidFill>
                  <a:schemeClr val="tx1"/>
                </a:solidFill>
                <a:effectLst/>
                <a:latin typeface="Segoe UI Light" pitchFamily="34" charset="0"/>
                <a:ea typeface="+mn-ea"/>
                <a:cs typeface="+mn-cs"/>
              </a:rPr>
              <a:t>.</a:t>
            </a:r>
          </a:p>
          <a:p>
            <a:pPr marL="388712" lvl="1" indent="-171450">
              <a:buFontTx/>
              <a:buChar char="-"/>
            </a:pPr>
            <a:r>
              <a:rPr lang="en-US" sz="900" b="1" kern="1200" dirty="0">
                <a:solidFill>
                  <a:schemeClr val="tx1"/>
                </a:solidFill>
                <a:effectLst/>
                <a:latin typeface="Segoe UI Light" pitchFamily="34" charset="0"/>
                <a:ea typeface="+mn-ea"/>
                <a:cs typeface="+mn-cs"/>
              </a:rPr>
              <a:t>Group Policy is not supported</a:t>
            </a:r>
            <a:r>
              <a:rPr lang="en-US" sz="900" kern="1200" dirty="0">
                <a:solidFill>
                  <a:schemeClr val="tx1"/>
                </a:solidFill>
                <a:effectLst/>
                <a:latin typeface="Segoe UI Light" pitchFamily="34" charset="0"/>
                <a:ea typeface="+mn-ea"/>
                <a:cs typeface="+mn-cs"/>
              </a:rPr>
              <a:t>. However, you can use Desired State Configuration to apply settings at scale.</a:t>
            </a:r>
          </a:p>
          <a:p>
            <a:pPr marL="388712" lvl="1" indent="-171450">
              <a:buFontTx/>
              <a:buChar char="-"/>
            </a:pPr>
            <a:r>
              <a:rPr lang="en-US" sz="900" kern="1200" dirty="0">
                <a:solidFill>
                  <a:schemeClr val="tx1"/>
                </a:solidFill>
                <a:effectLst/>
                <a:latin typeface="Segoe UI Light" pitchFamily="34" charset="0"/>
                <a:ea typeface="+mn-ea"/>
                <a:cs typeface="+mn-cs"/>
              </a:rPr>
              <a:t>Nano Server </a:t>
            </a:r>
            <a:r>
              <a:rPr lang="en-US" sz="900" b="1" kern="1200" dirty="0">
                <a:solidFill>
                  <a:schemeClr val="tx1"/>
                </a:solidFill>
                <a:effectLst/>
                <a:latin typeface="Segoe UI Light" pitchFamily="34" charset="0"/>
                <a:ea typeface="+mn-ea"/>
                <a:cs typeface="+mn-cs"/>
              </a:rPr>
              <a:t>cannot be configured to use a proxy server to access the internet</a:t>
            </a:r>
            <a:r>
              <a:rPr lang="en-US" sz="900" kern="1200" dirty="0">
                <a:solidFill>
                  <a:schemeClr val="tx1"/>
                </a:solidFill>
                <a:effectLst/>
                <a:latin typeface="Segoe UI Light" pitchFamily="34" charset="0"/>
                <a:ea typeface="+mn-ea"/>
                <a:cs typeface="+mn-cs"/>
              </a:rPr>
              <a:t>.</a:t>
            </a:r>
          </a:p>
          <a:p>
            <a:pPr marL="388712" lvl="1" indent="-171450">
              <a:buFontTx/>
              <a:buChar char="-"/>
            </a:pPr>
            <a:r>
              <a:rPr lang="en-US" sz="900" b="1" kern="1200" dirty="0">
                <a:solidFill>
                  <a:schemeClr val="tx1"/>
                </a:solidFill>
                <a:effectLst/>
                <a:latin typeface="Segoe UI Light" pitchFamily="34" charset="0"/>
                <a:ea typeface="+mn-ea"/>
                <a:cs typeface="+mn-cs"/>
              </a:rPr>
              <a:t>Best Practices Analyzer (BPA) cmdlets and BPA integration with Server Manager are not supported.</a:t>
            </a:r>
          </a:p>
          <a:p>
            <a:pPr marL="388712" lvl="1" indent="-171450">
              <a:buFontTx/>
              <a:buChar char="-"/>
            </a:pPr>
            <a:r>
              <a:rPr lang="en-US" sz="900" kern="1200" dirty="0">
                <a:solidFill>
                  <a:schemeClr val="tx1"/>
                </a:solidFill>
                <a:effectLst/>
                <a:latin typeface="Segoe UI Light" pitchFamily="34" charset="0"/>
                <a:ea typeface="+mn-ea"/>
                <a:cs typeface="+mn-cs"/>
              </a:rPr>
              <a:t>Nano Server does </a:t>
            </a:r>
            <a:r>
              <a:rPr lang="en-US" sz="900" b="1" kern="1200" dirty="0">
                <a:solidFill>
                  <a:schemeClr val="tx1"/>
                </a:solidFill>
                <a:effectLst/>
                <a:latin typeface="Segoe UI Light" pitchFamily="34" charset="0"/>
                <a:ea typeface="+mn-ea"/>
                <a:cs typeface="+mn-cs"/>
              </a:rPr>
              <a:t>not support virtual host bus adapters (HBAs</a:t>
            </a:r>
            <a:r>
              <a:rPr lang="en-US" sz="900" kern="1200" dirty="0">
                <a:solidFill>
                  <a:schemeClr val="tx1"/>
                </a:solidFill>
                <a:effectLst/>
                <a:latin typeface="Segoe UI Light" pitchFamily="34" charset="0"/>
                <a:ea typeface="+mn-ea"/>
                <a:cs typeface="+mn-cs"/>
              </a:rPr>
              <a:t>).</a:t>
            </a:r>
          </a:p>
          <a:p>
            <a:pPr marL="388712" lvl="1" indent="-171450">
              <a:buFontTx/>
              <a:buChar char="-"/>
            </a:pPr>
            <a:r>
              <a:rPr lang="en-US" sz="900" kern="1200" dirty="0">
                <a:solidFill>
                  <a:schemeClr val="tx1"/>
                </a:solidFill>
                <a:effectLst/>
                <a:latin typeface="Segoe UI Light" pitchFamily="34" charset="0"/>
                <a:ea typeface="+mn-ea"/>
                <a:cs typeface="+mn-cs"/>
              </a:rPr>
              <a:t>Nano Server does not need to be activated with a product key. When functioning as a Hyper-V host, Nano Server does not support Automatic Virtual Machine Activation (AVMA). Virtual machines running on a Nano Server host can be activated using Key Management Service (KMS) with a generic volume license key or using Active Directory-based activation.</a:t>
            </a:r>
          </a:p>
          <a:p>
            <a:pPr marL="388712" lvl="1" indent="-171450">
              <a:buFontTx/>
              <a:buChar char="-"/>
            </a:pPr>
            <a:r>
              <a:rPr lang="en-US" sz="900" kern="1200" dirty="0">
                <a:solidFill>
                  <a:schemeClr val="tx1"/>
                </a:solidFill>
                <a:effectLst/>
                <a:latin typeface="Segoe UI Light" pitchFamily="34" charset="0"/>
                <a:ea typeface="+mn-ea"/>
                <a:cs typeface="+mn-cs"/>
              </a:rPr>
              <a:t>The version of </a:t>
            </a:r>
            <a:r>
              <a:rPr lang="en-US" sz="900" b="1" kern="1200" dirty="0">
                <a:solidFill>
                  <a:schemeClr val="tx1"/>
                </a:solidFill>
                <a:effectLst/>
                <a:latin typeface="Segoe UI Light" pitchFamily="34" charset="0"/>
                <a:ea typeface="+mn-ea"/>
                <a:cs typeface="+mn-cs"/>
              </a:rPr>
              <a:t>Windows PowerShell provided with Nano Server has important differences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Test-</a:t>
            </a:r>
            <a:r>
              <a:rPr lang="en-US" sz="900" b="1" kern="1200" dirty="0" err="1">
                <a:solidFill>
                  <a:schemeClr val="tx1"/>
                </a:solidFill>
                <a:effectLst/>
                <a:latin typeface="Segoe UI Light" pitchFamily="34" charset="0"/>
                <a:ea typeface="+mn-ea"/>
                <a:cs typeface="+mn-cs"/>
              </a:rPr>
              <a:t>NetConnection</a:t>
            </a:r>
            <a:r>
              <a:rPr lang="en-US" sz="900" kern="1200" dirty="0">
                <a:solidFill>
                  <a:schemeClr val="tx1"/>
                </a:solidFill>
                <a:effectLst/>
                <a:latin typeface="Segoe UI Light" pitchFamily="34" charset="0"/>
                <a:ea typeface="+mn-ea"/>
                <a:cs typeface="+mn-cs"/>
              </a:rPr>
              <a:t> will display an errors)   </a:t>
            </a:r>
          </a:p>
          <a:p>
            <a:pPr marL="388712" lvl="1" indent="-171450">
              <a:buFontTx/>
              <a:buChar char="-"/>
            </a:pPr>
            <a:r>
              <a:rPr lang="en-US" b="1" u="sng" dirty="0"/>
              <a:t>Note: </a:t>
            </a:r>
            <a:r>
              <a:rPr lang="en-US" b="0" dirty="0"/>
              <a:t>Complete list of </a:t>
            </a:r>
            <a:r>
              <a:rPr lang="en-US" b="0" dirty="0" err="1"/>
              <a:t>nanoserver</a:t>
            </a:r>
            <a:r>
              <a:rPr lang="en-US" b="0" dirty="0"/>
              <a:t> limitations in the lab or also at the following link</a:t>
            </a:r>
          </a:p>
          <a:p>
            <a:pPr marL="217262" lvl="1" indent="0">
              <a:buFontTx/>
              <a:buNone/>
            </a:pPr>
            <a:r>
              <a:rPr lang="en-US" b="0" dirty="0"/>
              <a:t>https://docs.microsoft.com/en-us/windows-server/get-started/getting-started-with-nano-server see “Important differences in Nano Server”</a:t>
            </a:r>
          </a:p>
          <a:p>
            <a:pPr marL="217262" lvl="1" indent="0">
              <a:buFontTx/>
              <a:buNone/>
            </a:pPr>
            <a:endParaRPr lang="en-US" b="0" dirty="0"/>
          </a:p>
          <a:p>
            <a:r>
              <a:rPr lang="en-US" sz="900" b="0" i="0" kern="1200" dirty="0">
                <a:solidFill>
                  <a:schemeClr val="tx1"/>
                </a:solidFill>
                <a:effectLst/>
                <a:latin typeface="Segoe UI Light" pitchFamily="34" charset="0"/>
                <a:ea typeface="+mn-ea"/>
                <a:cs typeface="+mn-cs"/>
              </a:rPr>
              <a:t>Windows Server Core:</a:t>
            </a:r>
          </a:p>
          <a:p>
            <a:pPr marL="171450" indent="-171450">
              <a:buFontTx/>
              <a:buChar char="-"/>
            </a:pPr>
            <a:r>
              <a:rPr lang="en-US" sz="900" b="0" i="0" kern="1200" dirty="0">
                <a:solidFill>
                  <a:schemeClr val="tx1"/>
                </a:solidFill>
                <a:effectLst/>
                <a:latin typeface="Segoe UI Light" pitchFamily="34" charset="0"/>
                <a:ea typeface="+mn-ea"/>
                <a:cs typeface="+mn-cs"/>
              </a:rPr>
              <a:t>This OS base image can be used for software that is targeted to be run on a full-supported Windows environment, MSI support, full .NET Framework, 32-bit and 64-bit runtime support, etc.</a:t>
            </a:r>
          </a:p>
          <a:p>
            <a:pPr marL="171450" indent="-171450">
              <a:buFontTx/>
              <a:buChar char="-"/>
            </a:pPr>
            <a:r>
              <a:rPr lang="en-US" sz="900" b="0" i="0" kern="1200" dirty="0">
                <a:solidFill>
                  <a:schemeClr val="tx1"/>
                </a:solidFill>
                <a:effectLst/>
                <a:latin typeface="Segoe UI Light" pitchFamily="34" charset="0"/>
                <a:ea typeface="+mn-ea"/>
                <a:cs typeface="+mn-cs"/>
              </a:rPr>
              <a:t>Microsoft doesn’t recommend this as the base image for Cloud/Container native applications. This should be used only if no other option is available</a:t>
            </a:r>
          </a:p>
          <a:p>
            <a:pPr marL="171450" indent="-171450">
              <a:buFontTx/>
              <a:buChar char="-"/>
            </a:pPr>
            <a:r>
              <a:rPr lang="en-US" sz="900" b="0" i="0" kern="1200" dirty="0">
                <a:solidFill>
                  <a:schemeClr val="tx1"/>
                </a:solidFill>
                <a:effectLst/>
                <a:latin typeface="Segoe UI Light" pitchFamily="34" charset="0"/>
                <a:ea typeface="+mn-ea"/>
                <a:cs typeface="+mn-cs"/>
              </a:rPr>
              <a:t>Typical image size is ~3-4GB</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Windows Nano Server:</a:t>
            </a:r>
          </a:p>
          <a:p>
            <a:pPr marL="171450" indent="-171450">
              <a:buFontTx/>
              <a:buChar char="-"/>
            </a:pPr>
            <a:r>
              <a:rPr lang="en-US" sz="900" b="0" i="0" kern="1200" dirty="0">
                <a:solidFill>
                  <a:schemeClr val="tx1"/>
                </a:solidFill>
                <a:effectLst/>
                <a:latin typeface="Segoe UI Light" pitchFamily="34" charset="0"/>
                <a:ea typeface="+mn-ea"/>
                <a:cs typeface="+mn-cs"/>
              </a:rPr>
              <a:t>This OS base image contains only a minimal subset of core Windows libraries and only in 64-bit mode</a:t>
            </a:r>
          </a:p>
          <a:p>
            <a:pPr marL="171450" indent="-171450">
              <a:buFontTx/>
              <a:buChar char="-"/>
            </a:pPr>
            <a:r>
              <a:rPr lang="en-US" sz="900" b="0" i="0" kern="1200" dirty="0">
                <a:solidFill>
                  <a:schemeClr val="tx1"/>
                </a:solidFill>
                <a:effectLst/>
                <a:latin typeface="Segoe UI Light" pitchFamily="34" charset="0"/>
                <a:ea typeface="+mn-ea"/>
                <a:cs typeface="+mn-cs"/>
              </a:rPr>
              <a:t>This type of image can be used for cloud/container native software that either uses only supported 64-bit runtime libraries or an application that is built on .NET Core (for console apps) or ASP.NET Core (for web apps)</a:t>
            </a:r>
          </a:p>
          <a:p>
            <a:pPr marL="171450" indent="-171450">
              <a:buFontTx/>
              <a:buChar char="-"/>
            </a:pPr>
            <a:r>
              <a:rPr lang="en-US" sz="900" b="0" i="0" kern="1200" dirty="0">
                <a:solidFill>
                  <a:schemeClr val="tx1"/>
                </a:solidFill>
                <a:effectLst/>
                <a:latin typeface="Segoe UI Light" pitchFamily="34" charset="0"/>
                <a:ea typeface="+mn-ea"/>
                <a:cs typeface="+mn-cs"/>
              </a:rPr>
              <a:t>Typical image size can be ~300MB</a:t>
            </a:r>
          </a:p>
          <a:p>
            <a:endParaRPr lang="en-US" sz="900" b="0" i="0" kern="1200" dirty="0">
              <a:solidFill>
                <a:schemeClr val="tx1"/>
              </a:solidFill>
              <a:effectLst/>
              <a:latin typeface="Segoe UI Light" pitchFamily="34" charset="0"/>
              <a:ea typeface="+mn-ea"/>
              <a:cs typeface="+mn-cs"/>
            </a:endParaRPr>
          </a:p>
          <a:p>
            <a:pPr marL="171450" indent="-171450">
              <a:buFontTx/>
              <a:buChar char="-"/>
            </a:pPr>
            <a:r>
              <a:rPr lang="en-US" sz="900" b="0" i="0" kern="1200" dirty="0">
                <a:solidFill>
                  <a:schemeClr val="tx1"/>
                </a:solidFill>
                <a:effectLst/>
                <a:latin typeface="Segoe UI Light" pitchFamily="34" charset="0"/>
                <a:ea typeface="+mn-ea"/>
                <a:cs typeface="+mn-cs"/>
              </a:rPr>
              <a:t>IOT Core: </a:t>
            </a:r>
            <a:r>
              <a:rPr lang="en-US" dirty="0">
                <a:hlinkClick r:id="rId5"/>
              </a:rPr>
              <a:t>https://www.iotforall.com/containers-on-the-edge/</a:t>
            </a:r>
            <a:endParaRPr lang="en-US" dirty="0"/>
          </a:p>
          <a:p>
            <a:pPr marL="171450" indent="-171450">
              <a:buFontTx/>
              <a:buChar char="-"/>
            </a:pPr>
            <a:endParaRPr lang="en-US" sz="900" b="0" i="0" kern="1200" dirty="0">
              <a:solidFill>
                <a:schemeClr val="tx1"/>
              </a:solidFill>
              <a:effectLst/>
              <a:latin typeface="Segoe UI Light" pitchFamily="34"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hlinkClick r:id="rId3"/>
              </a:rPr>
              <a:t>https://stefanscherer.github.io/docker-on-windows-server-2019/</a:t>
            </a:r>
            <a:endParaRPr lang="en-US" dirty="0"/>
          </a:p>
          <a:p>
            <a:endParaRPr lang="en-US" dirty="0"/>
          </a:p>
          <a:p>
            <a:r>
              <a:rPr lang="en-US" b="1" dirty="0"/>
              <a:t>Nano Server </a:t>
            </a:r>
            <a:r>
              <a:rPr lang="en-US" dirty="0"/>
              <a:t>(Born in the cloud) </a:t>
            </a:r>
          </a:p>
          <a:p>
            <a:r>
              <a:rPr lang="en-US" b="1" dirty="0"/>
              <a:t>Server Core </a:t>
            </a:r>
            <a:r>
              <a:rPr lang="en-US" dirty="0"/>
              <a:t>(Supports full .NET framework) </a:t>
            </a:r>
          </a:p>
          <a:p>
            <a:r>
              <a:rPr lang="en-US" b="1" dirty="0"/>
              <a:t>Windows</a:t>
            </a:r>
            <a:r>
              <a:rPr lang="en-US" dirty="0"/>
              <a:t>:</a:t>
            </a:r>
          </a:p>
          <a:p>
            <a:pPr marL="171450" indent="-171450">
              <a:buFontTx/>
              <a:buChar char="-"/>
            </a:pPr>
            <a:r>
              <a:rPr lang="en-US" sz="900" b="0" i="0" kern="1200" dirty="0">
                <a:solidFill>
                  <a:schemeClr val="tx1"/>
                </a:solidFill>
                <a:effectLst/>
                <a:latin typeface="Segoe UI Light" pitchFamily="34" charset="0"/>
                <a:ea typeface="+mn-ea"/>
                <a:cs typeface="+mn-cs"/>
              </a:rPr>
              <a:t>This image gives you an even broader support for your Windows applications than just the core image. </a:t>
            </a:r>
          </a:p>
          <a:p>
            <a:pPr marL="171450" indent="-171450">
              <a:buFontTx/>
              <a:buChar char="-"/>
            </a:pPr>
            <a:r>
              <a:rPr lang="en-US" sz="900" b="0" i="0" kern="1200" dirty="0">
                <a:solidFill>
                  <a:schemeClr val="tx1"/>
                </a:solidFill>
                <a:effectLst/>
                <a:latin typeface="Segoe UI Light" pitchFamily="34" charset="0"/>
                <a:ea typeface="+mn-ea"/>
                <a:cs typeface="+mn-cs"/>
              </a:rPr>
              <a:t>One use-case is for automation workloads like automated UI tests. </a:t>
            </a:r>
          </a:p>
          <a:p>
            <a:pPr marL="171450" indent="-171450">
              <a:buFontTx/>
              <a:buChar char="-"/>
            </a:pPr>
            <a:r>
              <a:rPr lang="en-US" sz="900" b="0" i="0" kern="1200" dirty="0">
                <a:solidFill>
                  <a:schemeClr val="tx1"/>
                </a:solidFill>
                <a:effectLst/>
                <a:latin typeface="Segoe UI Light" pitchFamily="34" charset="0"/>
                <a:ea typeface="+mn-ea"/>
                <a:cs typeface="+mn-cs"/>
              </a:rPr>
              <a:t>But notice you still cannot RDP into such Windows containers</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471896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2 – Demos </a:t>
            </a:r>
            <a:r>
              <a:rPr lang="en-US" baseline="0" dirty="0"/>
              <a:t>document section </a:t>
            </a:r>
            <a:r>
              <a:rPr lang="en-US" b="1" baseline="0" dirty="0"/>
              <a:t>Demo 1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650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Reminder</a:t>
            </a:r>
            <a:r>
              <a:rPr lang="en-US" dirty="0"/>
              <a:t>: what is an image?</a:t>
            </a:r>
          </a:p>
          <a:p>
            <a:pPr marL="171450" indent="-171450">
              <a:buFont typeface="Arial" panose="020B0604020202020204" pitchFamily="34" charset="0"/>
              <a:buChar char="•"/>
            </a:pPr>
            <a:r>
              <a:rPr lang="en-US" dirty="0"/>
              <a:t>Define container </a:t>
            </a:r>
            <a:r>
              <a:rPr lang="en-US" b="1" dirty="0"/>
              <a:t>dependencies</a:t>
            </a:r>
          </a:p>
          <a:p>
            <a:pPr marL="171450" indent="-171450">
              <a:buFont typeface="Arial" panose="020B0604020202020204" pitchFamily="34" charset="0"/>
              <a:buChar char="•"/>
            </a:pPr>
            <a:r>
              <a:rPr lang="en-US" dirty="0"/>
              <a:t>Re-usable </a:t>
            </a:r>
            <a:r>
              <a:rPr lang="en-US" b="1" dirty="0"/>
              <a:t>Read only </a:t>
            </a:r>
            <a:r>
              <a:rPr lang="en-US" dirty="0"/>
              <a:t>layers</a:t>
            </a:r>
          </a:p>
          <a:p>
            <a:pPr marL="171450" indent="-171450">
              <a:buFont typeface="Arial" panose="020B0604020202020204" pitchFamily="34" charset="0"/>
              <a:buChar char="•"/>
            </a:pPr>
            <a:r>
              <a:rPr lang="en-US" dirty="0"/>
              <a:t>Based on </a:t>
            </a:r>
            <a:r>
              <a:rPr lang="en-US" b="1" dirty="0"/>
              <a:t>file for local caching</a:t>
            </a:r>
            <a:endParaRPr lang="en-US" dirty="0"/>
          </a:p>
          <a:p>
            <a:endParaRPr lang="en-US" dirty="0"/>
          </a:p>
          <a:p>
            <a:r>
              <a:rPr lang="en-US" dirty="0"/>
              <a:t>In previous Docker image spec: Tree view with Image = metadata (json)+ layers (compressed tar payload)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recently Docker Image spec = one metadata (json) that contains all of the info about each layer. Tree view only necessary for backwards compatibility </a:t>
            </a:r>
          </a:p>
          <a:p>
            <a:endParaRPr lang="en-US" dirty="0"/>
          </a:p>
          <a:p>
            <a:r>
              <a:rPr lang="en-US" b="1" u="sng" dirty="0"/>
              <a:t>Image creation</a:t>
            </a:r>
            <a:r>
              <a:rPr lang="en-US" b="1" dirty="0"/>
              <a:t>:</a:t>
            </a:r>
          </a:p>
          <a:p>
            <a:pPr marL="171450" indent="-171450">
              <a:buFontTx/>
              <a:buChar char="-"/>
            </a:pPr>
            <a:r>
              <a:rPr lang="en-US" dirty="0"/>
              <a:t>Automated =&gt; </a:t>
            </a:r>
            <a:r>
              <a:rPr lang="en-US" b="1" dirty="0" err="1"/>
              <a:t>Dockerfile</a:t>
            </a:r>
            <a:r>
              <a:rPr lang="en-US" dirty="0"/>
              <a:t>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Manually =&gt; Docker </a:t>
            </a:r>
            <a:r>
              <a:rPr lang="en-US" b="1" dirty="0"/>
              <a:t>commit</a:t>
            </a:r>
            <a:endParaRPr lang="en-US" dirty="0"/>
          </a:p>
          <a:p>
            <a:pPr marL="171450" indent="-171450">
              <a:buFontTx/>
              <a:buChar char="-"/>
            </a:pPr>
            <a:r>
              <a:rPr lang="en-US" dirty="0"/>
              <a:t>Can be re-used =&gt; from a </a:t>
            </a:r>
            <a:r>
              <a:rPr lang="en-US" b="1" dirty="0"/>
              <a:t>registry</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0066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You can </a:t>
            </a:r>
            <a:r>
              <a:rPr lang="en-US" b="1" dirty="0"/>
              <a:t>choose</a:t>
            </a:r>
            <a:r>
              <a:rPr lang="en-US" dirty="0"/>
              <a:t> your Base </a:t>
            </a:r>
            <a:r>
              <a:rPr lang="en-US" b="1" dirty="0"/>
              <a:t>OS =&gt; which brings system DLL </a:t>
            </a:r>
            <a:r>
              <a:rPr lang="en-US" b="0" dirty="0"/>
              <a:t>+ </a:t>
            </a:r>
            <a:r>
              <a:rPr lang="en-US" b="0" u="sng" dirty="0"/>
              <a:t>Windows</a:t>
            </a:r>
            <a:r>
              <a:rPr lang="en-US" b="0" dirty="0"/>
              <a:t> +</a:t>
            </a:r>
            <a:r>
              <a:rPr lang="en-US" b="0" u="sng" dirty="0"/>
              <a:t>Program Files</a:t>
            </a:r>
          </a:p>
          <a:p>
            <a:r>
              <a:rPr lang="en-US" dirty="0"/>
              <a:t>Next: Build on top of this </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096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Or</a:t>
            </a:r>
            <a:r>
              <a:rPr lang="en-US" dirty="0"/>
              <a:t> from a </a:t>
            </a:r>
            <a:r>
              <a:rPr lang="en-US" b="1" dirty="0"/>
              <a:t>higher level, images</a:t>
            </a:r>
            <a:r>
              <a:rPr lang="en-US" dirty="0"/>
              <a:t> can be imported</a:t>
            </a:r>
          </a:p>
          <a:p>
            <a:pPr marL="171450" indent="-171450">
              <a:buFont typeface="Symbol" panose="05050102010706020507" pitchFamily="18" charset="2"/>
              <a:buChar char="Þ"/>
            </a:pPr>
            <a:r>
              <a:rPr lang="en-US" dirty="0"/>
              <a:t>Start from an </a:t>
            </a:r>
            <a:r>
              <a:rPr lang="en-US" b="1" dirty="0"/>
              <a:t>IIS based image </a:t>
            </a:r>
            <a:r>
              <a:rPr lang="en-US" b="0" dirty="0"/>
              <a:t>=&gt; brings IIS specific dependencies</a:t>
            </a:r>
          </a:p>
          <a:p>
            <a:pPr marL="171450" indent="-171450">
              <a:buFont typeface="Symbol" panose="05050102010706020507" pitchFamily="18" charset="2"/>
              <a:buChar char="Þ"/>
            </a:pPr>
            <a:endParaRPr lang="en-US" b="0" dirty="0"/>
          </a:p>
          <a:p>
            <a:pPr marL="171450" indent="-171450">
              <a:buFont typeface="Symbol" panose="05050102010706020507" pitchFamily="18" charset="2"/>
              <a:buChar char="Þ"/>
            </a:pPr>
            <a:r>
              <a:rPr lang="en-US" b="0" dirty="0"/>
              <a:t>So you can build your component on top of IIS (good for lift and shift scenario)</a:t>
            </a:r>
          </a:p>
          <a:p>
            <a:pPr marL="171450" indent="-171450">
              <a:buFont typeface="Symbol" panose="05050102010706020507" pitchFamily="18" charset="2"/>
              <a:buChar char="Þ"/>
            </a:pPr>
            <a:endParaRPr lang="en-US" b="0" dirty="0"/>
          </a:p>
          <a:p>
            <a:pPr marL="171450" indent="-171450">
              <a:buFont typeface="Symbol" panose="05050102010706020507" pitchFamily="18" charset="2"/>
              <a:buChar char="Þ"/>
            </a:pPr>
            <a:endParaRPr lang="en-US" b="0"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68414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On top of IIS based image</a:t>
            </a:r>
          </a:p>
          <a:p>
            <a:endParaRPr lang="en-US" dirty="0"/>
          </a:p>
          <a:p>
            <a:r>
              <a:rPr lang="en-US" dirty="0"/>
              <a:t>Declare </a:t>
            </a:r>
            <a:r>
              <a:rPr lang="en-US" b="1" dirty="0"/>
              <a:t>your IIS </a:t>
            </a:r>
            <a:r>
              <a:rPr lang="en-US" dirty="0"/>
              <a:t>website =&gt; </a:t>
            </a:r>
            <a:r>
              <a:rPr lang="en-US" b="1" dirty="0"/>
              <a:t>Only layer writeable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54322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i="0" dirty="0"/>
              <a:t>2 options </a:t>
            </a:r>
            <a:r>
              <a:rPr lang="en-US" dirty="0"/>
              <a:t>to build an </a:t>
            </a:r>
            <a:r>
              <a:rPr lang="en-US" b="1" dirty="0"/>
              <a:t>IIS based image</a:t>
            </a:r>
          </a:p>
          <a:p>
            <a:endParaRPr lang="en-US" dirty="0"/>
          </a:p>
          <a:p>
            <a:pPr marL="171450" indent="-171450">
              <a:buFont typeface="Symbol" panose="05050102010706020507" pitchFamily="18" charset="2"/>
              <a:buChar char="Þ"/>
            </a:pPr>
            <a:r>
              <a:rPr lang="en-US" dirty="0"/>
              <a:t>Docker build </a:t>
            </a:r>
            <a:r>
              <a:rPr lang="en-US" b="1" dirty="0"/>
              <a:t>from </a:t>
            </a:r>
            <a:r>
              <a:rPr lang="en-US" b="1" dirty="0" err="1"/>
              <a:t>mcr</a:t>
            </a:r>
            <a:r>
              <a:rPr lang="en-US" b="1" dirty="0"/>
              <a:t> </a:t>
            </a:r>
            <a:r>
              <a:rPr lang="en-US" b="1" dirty="0" err="1"/>
              <a:t>iis</a:t>
            </a:r>
            <a:r>
              <a:rPr lang="en-US" b="1" dirty="0"/>
              <a:t> </a:t>
            </a:r>
            <a:r>
              <a:rPr lang="en-US" dirty="0"/>
              <a:t>image</a:t>
            </a:r>
          </a:p>
          <a:p>
            <a:pPr marL="171450" indent="-171450">
              <a:buFont typeface="Symbol" panose="05050102010706020507" pitchFamily="18" charset="2"/>
              <a:buChar char="Þ"/>
            </a:pPr>
            <a:endParaRPr lang="en-US" dirty="0"/>
          </a:p>
          <a:p>
            <a:pPr marL="171450" indent="-171450">
              <a:buFont typeface="Symbol" panose="05050102010706020507" pitchFamily="18" charset="2"/>
              <a:buChar char="Þ"/>
            </a:pPr>
            <a:r>
              <a:rPr lang="en-US" dirty="0"/>
              <a:t>OR Docker build from </a:t>
            </a:r>
            <a:r>
              <a:rPr lang="en-US" b="1" dirty="0"/>
              <a:t>Windows base OS + RUN </a:t>
            </a:r>
            <a:r>
              <a:rPr lang="en-US" dirty="0"/>
              <a:t>instructions to add the Web Sever </a:t>
            </a:r>
            <a:r>
              <a:rPr lang="en-US" b="1" dirty="0"/>
              <a:t>Windows feature</a:t>
            </a:r>
          </a:p>
          <a:p>
            <a:pPr marL="171450" indent="-171450">
              <a:buFont typeface="Symbol" panose="05050102010706020507" pitchFamily="18" charset="2"/>
              <a:buChar char="Þ"/>
            </a:pPr>
            <a:endParaRPr lang="en-US" b="1" dirty="0"/>
          </a:p>
          <a:p>
            <a:pPr marL="0" indent="0">
              <a:buFont typeface="Symbol" panose="05050102010706020507" pitchFamily="18" charset="2"/>
              <a:buNone/>
            </a:pPr>
            <a:r>
              <a:rPr lang="en-US" b="1" dirty="0"/>
              <a:t>Up to you </a:t>
            </a:r>
            <a:r>
              <a:rPr lang="en-US" b="0" dirty="0"/>
              <a:t>but recommended to use the </a:t>
            </a:r>
            <a:r>
              <a:rPr lang="en-US" b="0" dirty="0" err="1"/>
              <a:t>microsoft</a:t>
            </a:r>
            <a:r>
              <a:rPr lang="en-US" b="0" dirty="0"/>
              <a:t>/</a:t>
            </a:r>
            <a:r>
              <a:rPr lang="en-US" b="0" dirty="0" err="1"/>
              <a:t>iis</a:t>
            </a:r>
            <a:r>
              <a:rPr lang="en-US" b="0" dirty="0"/>
              <a:t>.</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Again: each </a:t>
            </a:r>
            <a:r>
              <a:rPr lang="en-US" b="1" dirty="0"/>
              <a:t>layer is cached </a:t>
            </a:r>
            <a:r>
              <a:rPr lang="en-US" b="0" dirty="0"/>
              <a:t>on the host  (you don’t retrieve the base OS (X GB) every time you build the image).</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Note: because it is </a:t>
            </a:r>
            <a:r>
              <a:rPr lang="en-US" b="1" dirty="0"/>
              <a:t>based on Docker CLI and images are accessible</a:t>
            </a:r>
            <a:r>
              <a:rPr lang="en-US" b="0" dirty="0"/>
              <a:t> from public Docker hub. </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This process </a:t>
            </a:r>
            <a:r>
              <a:rPr lang="en-US" b="1" dirty="0"/>
              <a:t>can be </a:t>
            </a:r>
            <a:r>
              <a:rPr lang="en-US" b="0" dirty="0"/>
              <a:t>completely</a:t>
            </a:r>
            <a:r>
              <a:rPr lang="en-US" b="1" dirty="0"/>
              <a:t> automated using scripting (CI/CD).</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3920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2 – Demos </a:t>
            </a:r>
            <a:r>
              <a:rPr lang="en-US" baseline="0" dirty="0"/>
              <a:t>document section </a:t>
            </a:r>
            <a:r>
              <a:rPr lang="en-US" b="1" baseline="0" dirty="0"/>
              <a:t>Demo 2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03829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You can also </a:t>
            </a:r>
            <a:r>
              <a:rPr lang="en-US" b="1" dirty="0"/>
              <a:t>Build</a:t>
            </a:r>
            <a:r>
              <a:rPr lang="en-US" dirty="0"/>
              <a:t> your </a:t>
            </a:r>
            <a:r>
              <a:rPr lang="en-US" b="1" dirty="0"/>
              <a:t>ASP.NET 4.7 </a:t>
            </a:r>
            <a:r>
              <a:rPr lang="en-US" dirty="0"/>
              <a:t>application</a:t>
            </a:r>
          </a:p>
          <a:p>
            <a:endParaRPr lang="en-US" dirty="0"/>
          </a:p>
          <a:p>
            <a:r>
              <a:rPr lang="en-US" dirty="0"/>
              <a:t>2 choices:</a:t>
            </a:r>
          </a:p>
          <a:p>
            <a:pPr marL="171450" indent="-171450">
              <a:buFontTx/>
              <a:buChar char="-"/>
            </a:pPr>
            <a:r>
              <a:rPr lang="en-US" b="1" dirty="0"/>
              <a:t>From Base </a:t>
            </a:r>
            <a:r>
              <a:rPr lang="en-US" b="1" dirty="0" err="1"/>
              <a:t>os</a:t>
            </a:r>
            <a:r>
              <a:rPr lang="en-US" b="0" dirty="0"/>
              <a:t>: + Install the Framework =&gt; </a:t>
            </a:r>
            <a:r>
              <a:rPr lang="en-US" dirty="0">
                <a:hlinkClick r:id="rId3"/>
              </a:rPr>
              <a:t>https://github.com/microsoft/dotnet-framework-docker/blob/master/4.7.2/runtime/windowsservercore-ltsc2019/Dockerfile</a:t>
            </a:r>
            <a:endParaRPr lang="en-US" dirty="0"/>
          </a:p>
          <a:p>
            <a:pPr marL="0" indent="0">
              <a:buFontTx/>
              <a:buNone/>
            </a:pPr>
            <a:r>
              <a:rPr lang="en-US" dirty="0"/>
              <a:t>Then</a:t>
            </a:r>
          </a:p>
          <a:p>
            <a:pPr marL="171450" lvl="0" indent="-171450">
              <a:buFontTx/>
              <a:buChar char="-"/>
            </a:pPr>
            <a:r>
              <a:rPr lang="en-US" b="1" dirty="0"/>
              <a:t>Copy your website </a:t>
            </a:r>
            <a:r>
              <a:rPr lang="en-US" dirty="0"/>
              <a:t>(binaries + HTML) into a particular folder =&gt; </a:t>
            </a:r>
            <a:r>
              <a:rPr lang="en-US" dirty="0" err="1"/>
              <a:t>inetpub</a:t>
            </a:r>
            <a:r>
              <a:rPr lang="en-US" dirty="0"/>
              <a:t>/</a:t>
            </a:r>
            <a:r>
              <a:rPr lang="en-US" dirty="0" err="1"/>
              <a:t>wwwroot</a:t>
            </a:r>
            <a:endParaRPr lang="en-US" dirty="0"/>
          </a:p>
          <a:p>
            <a:pPr marL="0" indent="0">
              <a:buFontTx/>
              <a:buNone/>
            </a:pPr>
            <a:endParaRPr lang="en-US" b="0" dirty="0"/>
          </a:p>
          <a:p>
            <a:pPr marL="0" indent="0">
              <a:buFontTx/>
              <a:buNone/>
            </a:pPr>
            <a:r>
              <a:rPr lang="en-US" b="0" dirty="0"/>
              <a:t>OR</a:t>
            </a:r>
          </a:p>
          <a:p>
            <a:pPr marL="0" indent="0">
              <a:buFontTx/>
              <a:buNone/>
            </a:pPr>
            <a:endParaRPr lang="en-US" b="0" dirty="0"/>
          </a:p>
          <a:p>
            <a:pPr marL="0" indent="0">
              <a:buFontTx/>
              <a:buNone/>
            </a:pPr>
            <a:r>
              <a:rPr lang="en-US" b="1" dirty="0"/>
              <a:t>- From ASPNET </a:t>
            </a:r>
            <a:r>
              <a:rPr lang="en-US" dirty="0"/>
              <a:t>base images =&gt; directly use mcr.microsoft.com/dotnet/framework/aspnet:4.7.2-windowsservercore-ltsc2019</a:t>
            </a:r>
          </a:p>
          <a:p>
            <a:pPr marL="171450" indent="-171450">
              <a:buFontTx/>
              <a:buChar char="-"/>
            </a:pPr>
            <a:endParaRPr lang="en-US" dirty="0"/>
          </a:p>
          <a:p>
            <a:pPr marL="0" indent="0">
              <a:buFontTx/>
              <a:buNone/>
            </a:pPr>
            <a:r>
              <a:rPr lang="en-US" dirty="0"/>
              <a:t>The second option is recommended to benefit from Microsoft latest changes.</a:t>
            </a:r>
          </a:p>
          <a:p>
            <a:pPr marL="0" indent="0">
              <a:buFontTx/>
              <a:buNone/>
            </a:pPr>
            <a:endParaRPr lang="en-US" dirty="0"/>
          </a:p>
          <a:p>
            <a:pPr marL="0" indent="0">
              <a:buFontTx/>
              <a:buNone/>
            </a:pPr>
            <a:r>
              <a:rPr lang="en-US" dirty="0"/>
              <a:t>Rec</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4716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Please refer</a:t>
            </a:r>
            <a:r>
              <a:rPr lang="en-US" baseline="0" dirty="0"/>
              <a:t> to </a:t>
            </a:r>
            <a:r>
              <a:rPr lang="en-US" b="1" baseline="0" dirty="0"/>
              <a:t>Module 2 – Demos </a:t>
            </a:r>
            <a:r>
              <a:rPr lang="en-US" baseline="0" dirty="0"/>
              <a:t>document section </a:t>
            </a:r>
            <a:r>
              <a:rPr lang="en-US" b="1" baseline="0" dirty="0"/>
              <a:t>Demo 3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49965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18390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Please refer</a:t>
            </a:r>
            <a:r>
              <a:rPr lang="en-US" baseline="0" dirty="0"/>
              <a:t> to </a:t>
            </a:r>
            <a:r>
              <a:rPr lang="en-US" b="1" baseline="0" dirty="0"/>
              <a:t>Module 2 – Demos </a:t>
            </a:r>
            <a:r>
              <a:rPr lang="en-US" baseline="0" dirty="0"/>
              <a:t>document section </a:t>
            </a:r>
            <a:r>
              <a:rPr lang="en-US" b="1" baseline="0" dirty="0"/>
              <a:t>Demo 4 </a:t>
            </a:r>
            <a:r>
              <a:rPr lang="en-US" baseline="0" dirty="0"/>
              <a:t>for detail instructions about the demo.</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82291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2 ways of updating the OS in your container:</a:t>
            </a:r>
          </a:p>
          <a:p>
            <a:endParaRPr lang="en-US" dirty="0"/>
          </a:p>
          <a:p>
            <a:pPr marL="171450" indent="-171450">
              <a:buFontTx/>
              <a:buChar char="-"/>
            </a:pPr>
            <a:r>
              <a:rPr lang="en-US" b="1" dirty="0"/>
              <a:t>Rebuild</a:t>
            </a:r>
            <a:r>
              <a:rPr lang="en-US" dirty="0"/>
              <a:t> your container </a:t>
            </a:r>
            <a:r>
              <a:rPr lang="en-US" b="1" dirty="0"/>
              <a:t>from the new image</a:t>
            </a:r>
          </a:p>
          <a:p>
            <a:pPr marL="171450" indent="-171450">
              <a:buFontTx/>
              <a:buChar char="-"/>
            </a:pPr>
            <a:endParaRPr lang="en-US" b="1" dirty="0"/>
          </a:p>
          <a:p>
            <a:pPr marL="171450" indent="-171450">
              <a:buFontTx/>
              <a:buChar char="-"/>
            </a:pPr>
            <a:r>
              <a:rPr lang="en-US" b="1" dirty="0"/>
              <a:t>Run the update </a:t>
            </a:r>
            <a:r>
              <a:rPr lang="en-US" dirty="0"/>
              <a:t>on top of your existing containers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80173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First approach:</a:t>
            </a:r>
            <a:br>
              <a:rPr lang="en-US" dirty="0"/>
            </a:br>
            <a:r>
              <a:rPr lang="en-US" dirty="0"/>
              <a:t>- </a:t>
            </a:r>
            <a:r>
              <a:rPr lang="en-US" b="1" dirty="0"/>
              <a:t>Download the updated image</a:t>
            </a:r>
          </a:p>
          <a:p>
            <a:r>
              <a:rPr lang="en-US" b="1" dirty="0"/>
              <a:t> </a:t>
            </a:r>
          </a:p>
          <a:p>
            <a:r>
              <a:rPr lang="en-US" b="0" dirty="0"/>
              <a:t>From dot 0 to dot 1</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92865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Rebuild everything =&gt; Install IIS again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47487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Rebuild everything =&gt; install your website again</a:t>
            </a:r>
          </a:p>
          <a:p>
            <a:endParaRPr lang="en-US" dirty="0"/>
          </a:p>
          <a:p>
            <a:r>
              <a:rPr lang="en-US" b="1" dirty="0"/>
              <a:t>Up side: </a:t>
            </a:r>
          </a:p>
          <a:p>
            <a:pPr marL="171450" indent="-171450">
              <a:buFontTx/>
              <a:buChar char="-"/>
            </a:pPr>
            <a:r>
              <a:rPr lang="en-US" dirty="0"/>
              <a:t>You minimize the </a:t>
            </a:r>
            <a:r>
              <a:rPr lang="en-US" b="1" dirty="0"/>
              <a:t>number of layers </a:t>
            </a:r>
            <a:r>
              <a:rPr lang="en-US" dirty="0"/>
              <a:t>(lighter image)</a:t>
            </a:r>
          </a:p>
          <a:p>
            <a:pPr marL="0" indent="0">
              <a:buFontTx/>
              <a:buNone/>
            </a:pPr>
            <a:endParaRPr lang="en-US" dirty="0"/>
          </a:p>
          <a:p>
            <a:pPr marL="0" indent="0">
              <a:buFontTx/>
              <a:buNone/>
            </a:pPr>
            <a:r>
              <a:rPr lang="en-US" b="1" dirty="0"/>
              <a:t>Down side</a:t>
            </a:r>
          </a:p>
          <a:p>
            <a:pPr marL="0" indent="0">
              <a:buFontTx/>
              <a:buNone/>
            </a:pPr>
            <a:r>
              <a:rPr lang="en-US" dirty="0"/>
              <a:t>- If your delta might be big so you don’t know </a:t>
            </a:r>
            <a:r>
              <a:rPr lang="en-US" b="1" dirty="0"/>
              <a:t>which update broke</a:t>
            </a:r>
            <a:r>
              <a:rPr lang="en-US" dirty="0"/>
              <a:t> your container.</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66840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Other approach =&gt; add an update layer</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54958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Dot 0 again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59178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Same </a:t>
            </a:r>
            <a:r>
              <a:rPr lang="en-US" dirty="0" err="1"/>
              <a:t>iis</a:t>
            </a:r>
            <a:r>
              <a:rPr lang="en-US" dirty="0"/>
              <a:t> image </a:t>
            </a:r>
          </a:p>
          <a:p>
            <a:r>
              <a:rPr lang="en-US" dirty="0"/>
              <a:t>Same website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5782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dirty="0"/>
              <a:t>2 types of Windows Containers </a:t>
            </a:r>
            <a:r>
              <a:rPr lang="en-US" b="1" dirty="0"/>
              <a:t>isolation</a:t>
            </a:r>
            <a:r>
              <a:rPr lang="en-US" dirty="0"/>
              <a:t>: </a:t>
            </a:r>
            <a:r>
              <a:rPr lang="en-US" b="1" dirty="0"/>
              <a:t>native</a:t>
            </a:r>
            <a:r>
              <a:rPr lang="en-US" dirty="0"/>
              <a:t> and </a:t>
            </a:r>
            <a:r>
              <a:rPr lang="en-US" b="1" dirty="0" err="1"/>
              <a:t>hyper-v</a:t>
            </a:r>
            <a:endParaRPr lang="en-US" b="1" dirty="0"/>
          </a:p>
          <a:p>
            <a:pPr marL="171450" indent="-171450">
              <a:buFontTx/>
              <a:buChar char="-"/>
            </a:pPr>
            <a:r>
              <a:rPr lang="en-US" b="0" dirty="0"/>
              <a:t>2 different base images: </a:t>
            </a:r>
            <a:r>
              <a:rPr lang="en-US" b="1" dirty="0" err="1"/>
              <a:t>nanoserver</a:t>
            </a:r>
            <a:r>
              <a:rPr lang="en-US" b="0" dirty="0"/>
              <a:t> and </a:t>
            </a:r>
            <a:r>
              <a:rPr lang="en-US" b="1" dirty="0"/>
              <a:t>windows container</a:t>
            </a:r>
            <a:r>
              <a:rPr lang="en-US" b="0" dirty="0"/>
              <a:t>.</a:t>
            </a:r>
          </a:p>
          <a:p>
            <a:pPr marL="171450" indent="-171450">
              <a:buFontTx/>
              <a:buChar char="-"/>
            </a:pPr>
            <a:r>
              <a:rPr lang="en-US" b="0" dirty="0"/>
              <a:t>Differences between </a:t>
            </a:r>
            <a:r>
              <a:rPr lang="en-US" b="1" dirty="0"/>
              <a:t>Linux and Windows containers</a:t>
            </a:r>
          </a:p>
          <a:p>
            <a:pPr marL="171450" indent="-171450">
              <a:buFontTx/>
              <a:buChar char="-"/>
            </a:pPr>
            <a:r>
              <a:rPr lang="en-US" b="0" dirty="0"/>
              <a:t>What </a:t>
            </a:r>
            <a:r>
              <a:rPr lang="en-US" b="1" dirty="0"/>
              <a:t>scenario</a:t>
            </a:r>
            <a:r>
              <a:rPr lang="en-US" b="0" dirty="0"/>
              <a:t> Windows Containers enable (SQL Server, IIS hosted, ASP.NET full framework, …)</a:t>
            </a:r>
          </a:p>
          <a:p>
            <a:pPr marL="171450" indent="-171450">
              <a:buFontTx/>
              <a:buChar char="-"/>
            </a:pPr>
            <a:r>
              <a:rPr lang="en-US" b="1" dirty="0"/>
              <a:t>VS support </a:t>
            </a:r>
            <a:r>
              <a:rPr lang="en-US" b="0" dirty="0"/>
              <a:t>for Docker</a:t>
            </a:r>
          </a:p>
          <a:p>
            <a:pPr marL="171450" indent="-171450">
              <a:buFontTx/>
              <a:buChar char="-"/>
            </a:pPr>
            <a:r>
              <a:rPr lang="en-US" b="1" dirty="0"/>
              <a:t>Active Directory </a:t>
            </a:r>
            <a:r>
              <a:rPr lang="en-US" b="0" dirty="0"/>
              <a:t>Service Account for Win Containers</a:t>
            </a:r>
          </a:p>
          <a:p>
            <a:pPr marL="171450" indent="-171450">
              <a:buFontTx/>
              <a:buChar char="-"/>
            </a:pPr>
            <a:r>
              <a:rPr lang="en-US" b="1" dirty="0"/>
              <a:t>Patch</a:t>
            </a:r>
            <a:r>
              <a:rPr lang="en-US" b="0" dirty="0"/>
              <a:t> and </a:t>
            </a:r>
            <a:r>
              <a:rPr lang="en-US" b="1" dirty="0"/>
              <a:t>upgrade</a:t>
            </a:r>
            <a:r>
              <a:rPr lang="en-US" b="0" dirty="0"/>
              <a:t> containers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Run Windows update on top</a:t>
            </a:r>
          </a:p>
          <a:p>
            <a:endParaRPr lang="en-US" dirty="0"/>
          </a:p>
          <a:p>
            <a:r>
              <a:rPr lang="en-US" dirty="0"/>
              <a:t>Upside: </a:t>
            </a:r>
          </a:p>
          <a:p>
            <a:pPr marL="0" indent="0">
              <a:buFontTx/>
              <a:buNone/>
            </a:pPr>
            <a:r>
              <a:rPr lang="en-US" dirty="0"/>
              <a:t>- When you have multiple update, </a:t>
            </a:r>
            <a:r>
              <a:rPr lang="en-US" b="1" dirty="0"/>
              <a:t>you know which one broke</a:t>
            </a:r>
            <a:r>
              <a:rPr lang="en-US" dirty="0"/>
              <a:t> your container</a:t>
            </a:r>
          </a:p>
          <a:p>
            <a:pPr marL="0" indent="0">
              <a:buFontTx/>
              <a:buNone/>
            </a:pPr>
            <a:r>
              <a:rPr lang="en-US" dirty="0"/>
              <a:t>- Better </a:t>
            </a:r>
            <a:r>
              <a:rPr lang="en-US" b="1" dirty="0"/>
              <a:t>layer caching</a:t>
            </a:r>
          </a:p>
          <a:p>
            <a:pPr marL="171450" indent="-171450">
              <a:buFontTx/>
              <a:buChar char="-"/>
            </a:pPr>
            <a:endParaRPr lang="en-US" dirty="0"/>
          </a:p>
          <a:p>
            <a:pPr marL="0" indent="0">
              <a:buFontTx/>
              <a:buNone/>
            </a:pPr>
            <a:r>
              <a:rPr lang="en-US" dirty="0"/>
              <a:t>Downside:</a:t>
            </a:r>
          </a:p>
          <a:p>
            <a:pPr marL="171450" indent="-171450">
              <a:buFontTx/>
              <a:buChar char="-"/>
            </a:pPr>
            <a:r>
              <a:rPr lang="en-US" b="1" dirty="0"/>
              <a:t>Longer</a:t>
            </a:r>
            <a:r>
              <a:rPr lang="en-US" dirty="0"/>
              <a:t> to build</a:t>
            </a:r>
          </a:p>
          <a:p>
            <a:pPr marL="171450" indent="-171450">
              <a:buFontTx/>
              <a:buChar char="-"/>
            </a:pPr>
            <a:r>
              <a:rPr lang="en-US" b="1" dirty="0"/>
              <a:t>Bigger</a:t>
            </a:r>
            <a:r>
              <a:rPr lang="en-US" dirty="0"/>
              <a:t> image size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82332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t>A Dockerfile for dev which contained everything needed to build your application, was known as the “</a:t>
            </a:r>
            <a:r>
              <a:rPr lang="en-US" sz="900" b="0" i="0" kern="1200" dirty="0">
                <a:solidFill>
                  <a:schemeClr val="tx1"/>
                </a:solidFill>
                <a:effectLst/>
                <a:latin typeface="Segoe UI Light" pitchFamily="34" charset="0"/>
                <a:ea typeface="+mn-ea"/>
                <a:cs typeface="+mn-cs"/>
              </a:rPr>
              <a:t>builder pattern”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b="0" i="0" kern="1200" dirty="0">
              <a:solidFill>
                <a:schemeClr val="tx1"/>
              </a:solidFill>
              <a:effectLst/>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b="0" i="0" kern="1200" dirty="0">
                <a:solidFill>
                  <a:schemeClr val="tx1"/>
                </a:solidFill>
                <a:effectLst/>
                <a:latin typeface="Segoe UI Light" pitchFamily="34" charset="0"/>
                <a:ea typeface="+mn-ea"/>
                <a:cs typeface="+mn-cs"/>
              </a:rPr>
              <a:t>When you run the </a:t>
            </a:r>
            <a:r>
              <a:rPr lang="en-US" dirty="0"/>
              <a:t>build.sh</a:t>
            </a:r>
            <a:r>
              <a:rPr lang="en-US" sz="900" b="0" i="0" kern="1200" dirty="0">
                <a:solidFill>
                  <a:schemeClr val="tx1"/>
                </a:solidFill>
                <a:effectLst/>
                <a:latin typeface="Segoe UI Light" pitchFamily="34" charset="0"/>
                <a:ea typeface="+mn-ea"/>
                <a:cs typeface="+mn-cs"/>
              </a:rPr>
              <a:t> script, it needs to build the first image, create a container from it to copy the artifact out, then build the second image.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b="0" i="0" kern="1200" dirty="0">
              <a:solidFill>
                <a:schemeClr val="tx1"/>
              </a:solidFill>
              <a:effectLst/>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b="0" i="0" kern="1200" dirty="0">
                <a:solidFill>
                  <a:schemeClr val="tx1"/>
                </a:solidFill>
                <a:effectLst/>
                <a:latin typeface="Segoe UI Light" pitchFamily="34" charset="0"/>
                <a:ea typeface="+mn-ea"/>
                <a:cs typeface="+mn-cs"/>
              </a:rPr>
              <a:t>Both images take up room on your system and you still have the </a:t>
            </a:r>
            <a:r>
              <a:rPr lang="en-US" dirty="0"/>
              <a:t>app</a:t>
            </a:r>
            <a:r>
              <a:rPr lang="en-US" sz="900" b="0" i="0" kern="1200" dirty="0">
                <a:solidFill>
                  <a:schemeClr val="tx1"/>
                </a:solidFill>
                <a:effectLst/>
                <a:latin typeface="Segoe UI Light" pitchFamily="34" charset="0"/>
                <a:ea typeface="+mn-ea"/>
                <a:cs typeface="+mn-cs"/>
              </a:rPr>
              <a:t> artifact on your local disk as well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indent="0">
              <a:buFontTx/>
              <a:buNone/>
            </a:pPr>
            <a:endParaRPr lang="en-US" dirty="0"/>
          </a:p>
          <a:p>
            <a:r>
              <a:rPr lang="en-US" dirty="0"/>
              <a:t>https://docs.docker.com/engine/userguide/eng-image/multistage-build/</a:t>
            </a:r>
          </a:p>
          <a:p>
            <a:r>
              <a:rPr lang="en-US" dirty="0"/>
              <a:t>https://blog.alexellis.io/mutli-stage-docker-builds</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68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t>A Dockerfile for dev which contained everything needed to build your application, was known as the “</a:t>
            </a:r>
            <a:r>
              <a:rPr lang="en-US" sz="900" b="0" i="0" kern="1200" dirty="0">
                <a:solidFill>
                  <a:schemeClr val="tx1"/>
                </a:solidFill>
                <a:effectLst/>
                <a:latin typeface="Segoe UI Light" pitchFamily="34" charset="0"/>
                <a:ea typeface="+mn-ea"/>
                <a:cs typeface="+mn-cs"/>
              </a:rPr>
              <a:t>builder pattern”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b="0" i="0" kern="1200" dirty="0">
              <a:solidFill>
                <a:schemeClr val="tx1"/>
              </a:solidFill>
              <a:effectLst/>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b="0" i="0" kern="1200" dirty="0">
                <a:solidFill>
                  <a:schemeClr val="tx1"/>
                </a:solidFill>
                <a:effectLst/>
                <a:latin typeface="Segoe UI Light" pitchFamily="34" charset="0"/>
                <a:ea typeface="+mn-ea"/>
                <a:cs typeface="+mn-cs"/>
              </a:rPr>
              <a:t>You can use the </a:t>
            </a:r>
            <a:r>
              <a:rPr lang="en-US" dirty="0"/>
              <a:t>COPY --from</a:t>
            </a:r>
            <a:r>
              <a:rPr lang="en-US" sz="900" b="0" i="0" kern="1200" dirty="0">
                <a:solidFill>
                  <a:schemeClr val="tx1"/>
                </a:solidFill>
                <a:effectLst/>
                <a:latin typeface="Segoe UI Light" pitchFamily="34" charset="0"/>
                <a:ea typeface="+mn-ea"/>
                <a:cs typeface="+mn-cs"/>
              </a:rPr>
              <a:t> instruction to copy from a separate image, either using the local image name, a tag available locally or on a Docker registry, or a tag ID.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b="0" i="0" kern="1200" dirty="0">
              <a:solidFill>
                <a:schemeClr val="tx1"/>
              </a:solidFill>
              <a:effectLst/>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b="0" i="0" kern="1200" dirty="0">
                <a:solidFill>
                  <a:schemeClr val="tx1"/>
                </a:solidFill>
                <a:effectLst/>
                <a:latin typeface="Segoe UI Light" pitchFamily="34" charset="0"/>
                <a:ea typeface="+mn-ea"/>
                <a:cs typeface="+mn-cs"/>
              </a:rPr>
              <a:t>The Docker client pulls the image if necessary and copies the artifact from there.</a:t>
            </a:r>
            <a:endParaRPr lang="en-US" sz="900" dirty="0"/>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dirty="0"/>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dirty="0"/>
          </a:p>
          <a:p>
            <a:pPr marL="0" indent="0">
              <a:buFontTx/>
              <a:buNone/>
            </a:pPr>
            <a:endParaRPr lang="en-US" dirty="0"/>
          </a:p>
          <a:p>
            <a:r>
              <a:rPr lang="en-US" dirty="0"/>
              <a:t>https://docs.docker.com/engine/userguide/eng-image/multistage-build/</a:t>
            </a:r>
          </a:p>
          <a:p>
            <a:r>
              <a:rPr lang="en-US" dirty="0"/>
              <a:t>https://blog.alexellis.io/mutli-stage-docker-builds</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235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dirty="0"/>
          </a:p>
          <a:p>
            <a:pPr marL="0" indent="0">
              <a:buFontTx/>
              <a:buNone/>
            </a:pPr>
            <a:endParaRPr lang="en-US" dirty="0"/>
          </a:p>
          <a:p>
            <a:r>
              <a:rPr lang="en-US" dirty="0"/>
              <a:t>https://docs.docker.com/engine/userguide/eng-image/multistage-build/</a:t>
            </a:r>
          </a:p>
          <a:p>
            <a:r>
              <a:rPr lang="en-US" dirty="0"/>
              <a:t>https://blog.alexellis.io/mutli-stage-docker-builds</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4738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VS tooling </a:t>
            </a:r>
            <a:r>
              <a:rPr lang="en-US" dirty="0"/>
              <a:t>for Docker support</a:t>
            </a:r>
          </a:p>
          <a:p>
            <a:endParaRPr lang="en-US" dirty="0"/>
          </a:p>
          <a:p>
            <a:r>
              <a:rPr lang="en-US" dirty="0"/>
              <a:t>Integrated in the </a:t>
            </a:r>
            <a:r>
              <a:rPr lang="en-US" b="1" dirty="0"/>
              <a:t>UI of the IDE</a:t>
            </a:r>
          </a:p>
          <a:p>
            <a:endParaRPr lang="en-US" b="1" dirty="0"/>
          </a:p>
          <a:p>
            <a:r>
              <a:rPr lang="en-US" b="0" dirty="0"/>
              <a:t>Both Windows and Linux based containers can be </a:t>
            </a:r>
            <a:r>
              <a:rPr lang="en-US" b="1" dirty="0"/>
              <a:t>run/</a:t>
            </a:r>
            <a:r>
              <a:rPr lang="en-US" b="1" dirty="0" err="1"/>
              <a:t>debbuged</a:t>
            </a:r>
            <a:r>
              <a:rPr lang="en-US" b="1" dirty="0"/>
              <a:t> from the IDE </a:t>
            </a:r>
            <a:r>
              <a:rPr lang="en-US" b="0" dirty="0"/>
              <a:t>(bottom right)</a:t>
            </a:r>
          </a:p>
          <a:p>
            <a:endParaRPr lang="en-US" dirty="0"/>
          </a:p>
          <a:p>
            <a:r>
              <a:rPr lang="en-US" dirty="0"/>
              <a:t>https://docs.microsoft.com/en-us/dotnet/core/docker/visual-studio-tools-for-docker</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91692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NOTE:</a:t>
            </a:r>
            <a:r>
              <a:rPr lang="en-US" b="1" baseline="0" dirty="0">
                <a:solidFill>
                  <a:srgbClr val="FF0000"/>
                </a:solidFill>
              </a:rPr>
              <a:t>  At the time of writing behavior of Docker for Windows release require extra steps to configure and its integration with Visual Studio version 15.6.6 have some known issues. Considering that, make sure to try this demo ahead of time and only show to audience if everything is working as expected.</a:t>
            </a:r>
          </a:p>
          <a:p>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Please refer</a:t>
            </a:r>
            <a:r>
              <a:rPr lang="en-US" baseline="0" dirty="0"/>
              <a:t> to </a:t>
            </a:r>
            <a:r>
              <a:rPr lang="en-US" b="1" baseline="0" dirty="0"/>
              <a:t>Module 2 – Demos </a:t>
            </a:r>
            <a:r>
              <a:rPr lang="en-US" baseline="0" dirty="0"/>
              <a:t>document section </a:t>
            </a:r>
            <a:r>
              <a:rPr lang="en-US" b="1" baseline="0" dirty="0"/>
              <a:t>Demo 5 </a:t>
            </a:r>
            <a:r>
              <a:rPr lang="en-US" baseline="0" dirty="0"/>
              <a:t>for detail instructions about the demo.</a:t>
            </a:r>
            <a:endParaRPr lang="en-US" dirty="0"/>
          </a:p>
          <a:p>
            <a:endParaRPr lang="en-US" b="1" baseline="0" dirty="0"/>
          </a:p>
          <a:p>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98037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Segoe UI Light" pitchFamily="34" charset="0"/>
                <a:ea typeface="+mn-ea"/>
                <a:cs typeface="+mn-cs"/>
              </a:rPr>
              <a:t>EX USE CASE: When a service is running as Local System or Network Service in a container, it can use Windows Integrated Authentication to connect to a Microsoft SQL Server.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Windows-based networks commonly use Active Directory (AD) to facilitate authentication and authorization between users, computers, and other network resources. Enterprise application developers often design their apps to be AD-integrated and run on domain-joined servers to take advantage of Integrated Windows Authentication, which makes it easy for users and other services to automatically and transparently sign in to the application with their identities.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you run a container with a </a:t>
            </a:r>
            <a:r>
              <a:rPr lang="en-US" sz="900" b="0" i="0" kern="1200" dirty="0" err="1">
                <a:solidFill>
                  <a:schemeClr val="tx1"/>
                </a:solidFill>
                <a:effectLst/>
                <a:latin typeface="Segoe UI Light" pitchFamily="34" charset="0"/>
                <a:ea typeface="+mn-ea"/>
                <a:cs typeface="+mn-cs"/>
              </a:rPr>
              <a:t>gMSA</a:t>
            </a:r>
            <a:r>
              <a:rPr lang="en-US" sz="900" b="0" i="0" kern="1200" dirty="0">
                <a:solidFill>
                  <a:schemeClr val="tx1"/>
                </a:solidFill>
                <a:effectLst/>
                <a:latin typeface="Segoe UI Light" pitchFamily="34" charset="0"/>
                <a:ea typeface="+mn-ea"/>
                <a:cs typeface="+mn-cs"/>
              </a:rPr>
              <a:t>, the container host retrieves the </a:t>
            </a:r>
            <a:r>
              <a:rPr lang="en-US" sz="900" b="0" i="0" kern="1200" dirty="0" err="1">
                <a:solidFill>
                  <a:schemeClr val="tx1"/>
                </a:solidFill>
                <a:effectLst/>
                <a:latin typeface="Segoe UI Light" pitchFamily="34" charset="0"/>
                <a:ea typeface="+mn-ea"/>
                <a:cs typeface="+mn-cs"/>
              </a:rPr>
              <a:t>gMSA</a:t>
            </a:r>
            <a:r>
              <a:rPr lang="en-US" sz="900" b="0" i="0" kern="1200" dirty="0">
                <a:solidFill>
                  <a:schemeClr val="tx1"/>
                </a:solidFill>
                <a:effectLst/>
                <a:latin typeface="Segoe UI Light" pitchFamily="34" charset="0"/>
                <a:ea typeface="+mn-ea"/>
                <a:cs typeface="+mn-cs"/>
              </a:rPr>
              <a:t> password from an Active Directory domain controller and gives it to the container instance. The container will use the </a:t>
            </a:r>
            <a:r>
              <a:rPr lang="en-US" sz="900" b="0" i="0" kern="1200" dirty="0" err="1">
                <a:solidFill>
                  <a:schemeClr val="tx1"/>
                </a:solidFill>
                <a:effectLst/>
                <a:latin typeface="Segoe UI Light" pitchFamily="34" charset="0"/>
                <a:ea typeface="+mn-ea"/>
                <a:cs typeface="+mn-cs"/>
              </a:rPr>
              <a:t>gMSA</a:t>
            </a:r>
            <a:r>
              <a:rPr lang="en-US" sz="900" b="0" i="0" kern="1200" dirty="0">
                <a:solidFill>
                  <a:schemeClr val="tx1"/>
                </a:solidFill>
                <a:effectLst/>
                <a:latin typeface="Segoe UI Light" pitchFamily="34" charset="0"/>
                <a:ea typeface="+mn-ea"/>
                <a:cs typeface="+mn-cs"/>
              </a:rPr>
              <a:t> credentials whenever its computer account (SYSTEM) needs to access network resources.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16774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by 50 min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B7B199-9462-43C8-90EA-780EC301FBB5}" type="datetime8">
              <a:rPr lang="en-US" smtClean="0"/>
              <a:t>11/22/2021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229337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11/22/2021 9:19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73758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Docker runs on any Linux system with a Linux kernel of 3.10 or later. That kernel version appeared in 2011, so most Linux distributions released since then work with Docker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Windows world, Docker only with Windows 10 desktop systems and Windows Server 2016 and 2019</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While Windows containers are newer in the container’s space, they are evolving rapidly and getting closer and closer to parity with Linux containers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Things to keep in mind when transitioning to the container's world: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Windows admins are typically more accustomed to being able to administer their systems and applications graphically, but containers are much more command line driven</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How did Microsoft drive some of this innovation? We partnered with Docker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38959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was originally developed on Linux, taking advantage of core Linux Features, but making it simple and efficient to use containers for application workloads.</a:t>
            </a:r>
          </a:p>
          <a:p>
            <a:endParaRPr lang="en-US" dirty="0"/>
          </a:p>
          <a:p>
            <a:r>
              <a:rPr lang="en-US" dirty="0"/>
              <a:t>Microsoft saw the potential and worked closely with the Docker engineering team to bring the same functionality to Windows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You can have Docker support in Microsoft Cloud and on premises.</a:t>
            </a:r>
          </a:p>
          <a:p>
            <a:pPr marL="171450" indent="-171450">
              <a:buFont typeface="Arial" panose="020B0604020202020204" pitchFamily="34" charset="0"/>
              <a:buChar char="•"/>
            </a:pPr>
            <a:r>
              <a:rPr lang="en-US" dirty="0"/>
              <a:t>MS built the windows-based images to allow Windows dev to work with Docker</a:t>
            </a:r>
          </a:p>
          <a:p>
            <a:pPr marL="171450" indent="-171450">
              <a:buFont typeface="Arial" panose="020B0604020202020204" pitchFamily="34" charset="0"/>
              <a:buChar char="•"/>
            </a:pPr>
            <a:r>
              <a:rPr lang="en-US" dirty="0"/>
              <a:t>Development of Windows containers (translation between Docker engine and OS.)</a:t>
            </a:r>
          </a:p>
          <a:p>
            <a:pPr marL="388712" lvl="1" indent="-171450"/>
            <a:r>
              <a:rPr lang="en-US" dirty="0"/>
              <a:t>MS for OS expertise</a:t>
            </a:r>
          </a:p>
          <a:p>
            <a:pPr marL="388712" lvl="1" indent="-171450"/>
            <a:r>
              <a:rPr lang="en-US" dirty="0"/>
              <a:t>Docker for Docker engine expertise (more in next module)</a:t>
            </a:r>
          </a:p>
          <a:p>
            <a:pPr marL="171450" lvl="0" indent="-171450">
              <a:buFont typeface="Arial" panose="020B0604020202020204" pitchFamily="34" charset="0"/>
              <a:buChar char="•"/>
            </a:pPr>
            <a:r>
              <a:rPr lang="en-US" dirty="0"/>
              <a:t>No Licensing cost for Windows base images</a:t>
            </a:r>
          </a:p>
          <a:p>
            <a:pPr marL="388712" lvl="1" indent="-171450"/>
            <a:r>
              <a:rPr lang="en-US" dirty="0"/>
              <a:t>As long as License is paid for the host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938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388712" marR="0" lvl="1" indent="-171450" algn="l" defTabSz="932742" rtl="0" eaLnBrk="1" fontAlgn="auto" latinLnBrk="0" hangingPunct="1">
              <a:lnSpc>
                <a:spcPct val="90000"/>
              </a:lnSpc>
              <a:spcBef>
                <a:spcPts val="0"/>
              </a:spcBef>
              <a:spcAft>
                <a:spcPts val="340"/>
              </a:spcAft>
              <a:buClrTx/>
              <a:buSzTx/>
              <a:buFontTx/>
              <a:buChar char="-"/>
              <a:tabLst/>
              <a:defRPr/>
            </a:pPr>
            <a:r>
              <a:rPr lang="en-US" sz="900" dirty="0"/>
              <a:t>Docker is supported throughout Microsoft Cloud and on-premises ecosystem</a:t>
            </a:r>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sz="900" dirty="0"/>
          </a:p>
          <a:p>
            <a:pPr marL="388712" marR="0" lvl="1" indent="-171450" algn="l" defTabSz="932742" rtl="0" eaLnBrk="1" fontAlgn="auto" latinLnBrk="0" hangingPunct="1">
              <a:lnSpc>
                <a:spcPct val="90000"/>
              </a:lnSpc>
              <a:spcBef>
                <a:spcPts val="0"/>
              </a:spcBef>
              <a:spcAft>
                <a:spcPts val="340"/>
              </a:spcAft>
              <a:buClrTx/>
              <a:buSzTx/>
              <a:buFontTx/>
              <a:buChar char="-"/>
              <a:tabLst/>
              <a:defRPr/>
            </a:pPr>
            <a:r>
              <a:rPr lang="en-US" sz="900" dirty="0"/>
              <a:t>Integration between Visual Studio Tools for Docker and Docker for Windows provides complete desktop development environments for building </a:t>
            </a:r>
            <a:r>
              <a:rPr lang="en-US" sz="900" dirty="0" err="1"/>
              <a:t>Dockerized</a:t>
            </a:r>
            <a:r>
              <a:rPr lang="en-US" sz="900" dirty="0"/>
              <a:t> Windows apps</a:t>
            </a:r>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sz="900" dirty="0"/>
          </a:p>
          <a:p>
            <a:pPr marL="217262" marR="0" lvl="1" indent="0" algn="l" defTabSz="932742" rtl="0" eaLnBrk="1" fontAlgn="auto" latinLnBrk="0" hangingPunct="1">
              <a:lnSpc>
                <a:spcPct val="90000"/>
              </a:lnSpc>
              <a:spcBef>
                <a:spcPts val="0"/>
              </a:spcBef>
              <a:spcAft>
                <a:spcPts val="340"/>
              </a:spcAft>
              <a:buClrTx/>
              <a:buSzTx/>
              <a:buFontTx/>
              <a:buNone/>
              <a:tabLst/>
              <a:defRPr/>
            </a:pPr>
            <a:r>
              <a:rPr lang="en-US" sz="900" dirty="0"/>
              <a:t>Note: CS Docker Engine stands for Commercially Supported: </a:t>
            </a:r>
            <a:r>
              <a:rPr lang="en-US" dirty="0">
                <a:hlinkClick r:id="rId3"/>
              </a:rPr>
              <a:t>https://docs.docker.com/v17.12/cs-engine/1.13/</a:t>
            </a:r>
            <a:endParaRPr lang="en-US" sz="900" dirty="0"/>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sz="900" dirty="0"/>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sz="900" dirty="0"/>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sz="900" dirty="0"/>
          </a:p>
          <a:p>
            <a:pPr marL="388712" lvl="1" indent="-171450">
              <a:buFontTx/>
              <a:buChar char="-"/>
            </a:pPr>
            <a:endParaRPr lang="en-US" b="0"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5460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3BD16E-5CB1-43F0-90A2-D437A45CFDDD}"/>
              </a:ext>
            </a:extLst>
          </p:cNvPr>
          <p:cNvSpPr>
            <a:spLocks noGrp="1"/>
          </p:cNvSpPr>
          <p:nvPr>
            <p:ph type="body" idx="1"/>
          </p:nvPr>
        </p:nvSpPr>
        <p:spPr/>
        <p:txBody>
          <a:bodyPr/>
          <a:lstStyle/>
          <a:p>
            <a:r>
              <a:rPr lang="en-US" dirty="0"/>
              <a:t>When you enable Containers on WS2016/2019 in the kernel allows multiple user modes. </a:t>
            </a:r>
          </a:p>
          <a:p>
            <a:endParaRPr lang="en-US" dirty="0"/>
          </a:p>
          <a:p>
            <a:r>
              <a:rPr lang="en-US" dirty="0"/>
              <a:t>This gives us isolation:</a:t>
            </a:r>
          </a:p>
          <a:p>
            <a:pPr marL="171450" indent="-171450">
              <a:buFont typeface="Arial" panose="020B0604020202020204" pitchFamily="34" charset="0"/>
              <a:buChar char="•"/>
            </a:pPr>
            <a:r>
              <a:rPr lang="en-US" dirty="0"/>
              <a:t>Namespace isolation: Each container sees it’s own file system and registry (the hives in the containers hosted files)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Resource isolation: How much process, </a:t>
            </a:r>
            <a:r>
              <a:rPr lang="en-US" sz="800" b="0" i="0" kern="1200" dirty="0">
                <a:solidFill>
                  <a:schemeClr val="tx1"/>
                </a:solidFill>
                <a:effectLst/>
                <a:latin typeface="Segoe UI" panose="020B0502040204020203" pitchFamily="34" charset="0"/>
                <a:ea typeface="+mn-ea"/>
                <a:cs typeface="Segoe UI" panose="020B0502040204020203" pitchFamily="34" charset="0"/>
              </a:rPr>
              <a:t>memory</a:t>
            </a:r>
            <a:r>
              <a:rPr lang="en-US" dirty="0"/>
              <a:t>, and CPU a container can use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Need a Kernel Level Feature? Not a good candidate for containerization</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E6E6E6"/>
                </a:solidFill>
                <a:effectLst/>
                <a:latin typeface="Segoe UI" panose="020B0502040204020203" pitchFamily="34" charset="0"/>
              </a:rPr>
              <a:t>When you start a </a:t>
            </a:r>
            <a:r>
              <a:rPr lang="en-US" b="1" i="0" dirty="0">
                <a:solidFill>
                  <a:srgbClr val="E6E6E6"/>
                </a:solidFill>
                <a:effectLst/>
                <a:latin typeface="Segoe UI" panose="020B0502040204020203" pitchFamily="34" charset="0"/>
              </a:rPr>
              <a:t>user-mode </a:t>
            </a:r>
            <a:r>
              <a:rPr lang="en-US" b="0" i="0" dirty="0">
                <a:solidFill>
                  <a:srgbClr val="E6E6E6"/>
                </a:solidFill>
                <a:effectLst/>
                <a:latin typeface="Segoe UI" panose="020B0502040204020203" pitchFamily="34" charset="0"/>
              </a:rPr>
              <a:t>application, Windows creates a </a:t>
            </a:r>
            <a:r>
              <a:rPr lang="en-US" b="0" i="1" dirty="0">
                <a:solidFill>
                  <a:srgbClr val="E6E6E6"/>
                </a:solidFill>
                <a:effectLst/>
                <a:latin typeface="Segoe UI" panose="020B0502040204020203" pitchFamily="34" charset="0"/>
              </a:rPr>
              <a:t>process</a:t>
            </a:r>
            <a:r>
              <a:rPr lang="en-US" b="0" i="0" dirty="0">
                <a:solidFill>
                  <a:srgbClr val="E6E6E6"/>
                </a:solidFill>
                <a:effectLst/>
                <a:latin typeface="Segoe UI" panose="020B0502040204020203" pitchFamily="34" charset="0"/>
              </a:rPr>
              <a:t> for the application. The process provides the application with a private </a:t>
            </a:r>
            <a:r>
              <a:rPr lang="en-US" b="0" i="1" u="none" strike="noStrike" dirty="0">
                <a:effectLst/>
                <a:latin typeface="Segoe UI" panose="020B0502040204020203" pitchFamily="34" charset="0"/>
                <a:hlinkClick r:id="rId3"/>
              </a:rPr>
              <a:t>virtual address space</a:t>
            </a:r>
            <a:r>
              <a:rPr lang="en-US" b="0" i="0" dirty="0">
                <a:solidFill>
                  <a:srgbClr val="E6E6E6"/>
                </a:solidFill>
                <a:effectLst/>
                <a:latin typeface="Segoe UI" panose="020B0502040204020203" pitchFamily="34" charset="0"/>
              </a:rPr>
              <a:t> and a private </a:t>
            </a:r>
            <a:r>
              <a:rPr lang="en-US" b="0" i="1" dirty="0">
                <a:solidFill>
                  <a:srgbClr val="E6E6E6"/>
                </a:solidFill>
                <a:effectLst/>
                <a:latin typeface="Segoe UI" panose="020B0502040204020203" pitchFamily="34" charset="0"/>
              </a:rPr>
              <a:t>handle table</a:t>
            </a:r>
            <a:r>
              <a:rPr lang="en-US" b="0" i="0" dirty="0">
                <a:solidFill>
                  <a:srgbClr val="E6E6E6"/>
                </a:solidFill>
                <a:effectLst/>
                <a:latin typeface="Segoe UI" panose="020B0502040204020203" pitchFamily="34" charset="0"/>
              </a:rPr>
              <a:t>. Because an application's virtual address space is private, one application cannot alter data that belongs to another application. </a:t>
            </a:r>
          </a:p>
          <a:p>
            <a:pPr marL="0" indent="0">
              <a:buFont typeface="Arial" panose="020B0604020202020204" pitchFamily="34" charset="0"/>
              <a:buNone/>
            </a:pPr>
            <a:endParaRPr lang="en-US" b="0" i="0" dirty="0">
              <a:solidFill>
                <a:srgbClr val="E6E6E6"/>
              </a:solidFill>
              <a:effectLst/>
              <a:latin typeface="Segoe UI" panose="020B0502040204020203" pitchFamily="34" charset="0"/>
            </a:endParaRPr>
          </a:p>
          <a:p>
            <a:pPr marL="0" indent="0">
              <a:buFont typeface="Arial" panose="020B0604020202020204" pitchFamily="34" charset="0"/>
              <a:buNone/>
            </a:pPr>
            <a:r>
              <a:rPr lang="en-US" b="0" i="0" dirty="0">
                <a:solidFill>
                  <a:srgbClr val="E6E6E6"/>
                </a:solidFill>
                <a:effectLst/>
                <a:latin typeface="Segoe UI" panose="020B0502040204020203" pitchFamily="34" charset="0"/>
              </a:rPr>
              <a:t>All code that runs in </a:t>
            </a:r>
            <a:r>
              <a:rPr lang="en-US" b="1" i="0" dirty="0">
                <a:solidFill>
                  <a:srgbClr val="E6E6E6"/>
                </a:solidFill>
                <a:effectLst/>
                <a:latin typeface="Segoe UI" panose="020B0502040204020203" pitchFamily="34" charset="0"/>
              </a:rPr>
              <a:t>kernel mode </a:t>
            </a:r>
            <a:r>
              <a:rPr lang="en-US" b="0" i="0" dirty="0">
                <a:solidFill>
                  <a:srgbClr val="E6E6E6"/>
                </a:solidFill>
                <a:effectLst/>
                <a:latin typeface="Segoe UI" panose="020B0502040204020203" pitchFamily="34" charset="0"/>
              </a:rPr>
              <a:t>shares a single </a:t>
            </a:r>
            <a:r>
              <a:rPr lang="en-US" b="0" i="0" u="none" strike="noStrike" dirty="0">
                <a:effectLst/>
                <a:latin typeface="Segoe UI" panose="020B0502040204020203" pitchFamily="34" charset="0"/>
                <a:hlinkClick r:id="rId3"/>
              </a:rPr>
              <a:t>virtual address space</a:t>
            </a:r>
            <a:r>
              <a:rPr lang="en-US" b="0" i="0" dirty="0">
                <a:solidFill>
                  <a:srgbClr val="E6E6E6"/>
                </a:solidFill>
                <a:effectLst/>
                <a:latin typeface="Segoe UI" panose="020B0502040204020203" pitchFamily="34" charset="0"/>
              </a:rPr>
              <a:t>. This means that a kernel-mode driver is not isolated from other drivers and the operating system itself. If a kernel-mode driver accidentally writes to the wrong virtual address, data that belongs to the operating system or another driver could be compromised. If a kernel-mode driver crashes, the entire operating system crashes.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kern="1200" dirty="0">
                <a:solidFill>
                  <a:schemeClr val="tx1"/>
                </a:solidFill>
                <a:effectLst/>
                <a:latin typeface="Segoe UI Light" pitchFamily="34" charset="0"/>
                <a:ea typeface="+mn-ea"/>
                <a:cs typeface="+mn-cs"/>
              </a:rPr>
              <a:t>The containers use advanced isolation techniques to provide discreet and portable environments that include most everything an application needs to be fully functional.</a:t>
            </a:r>
          </a:p>
          <a:p>
            <a:endParaRPr lang="en-US" dirty="0"/>
          </a:p>
          <a:p>
            <a:r>
              <a:rPr lang="en-US" dirty="0"/>
              <a:t>One of the modern features of operating systems that makes containers particularly robust and secure is the idea of sandboxing. </a:t>
            </a:r>
          </a:p>
          <a:p>
            <a:endParaRPr lang="en-US" dirty="0"/>
          </a:p>
          <a:p>
            <a:r>
              <a:rPr lang="en-US" dirty="0"/>
              <a:t>Sandboxing is the idea that each program running on a computer should do so independently of any other program. </a:t>
            </a:r>
          </a:p>
          <a:p>
            <a:endParaRPr lang="en-US" dirty="0"/>
          </a:p>
          <a:p>
            <a:r>
              <a:rPr lang="en-US" dirty="0"/>
              <a:t>It should have its own memory, its own identity when accessing files, and it should have its own place on the machine to store things (like preferences and user information).</a:t>
            </a:r>
          </a:p>
          <a:p>
            <a:endParaRPr lang="en-US" dirty="0"/>
          </a:p>
          <a:p>
            <a:r>
              <a:rPr lang="en-US" dirty="0"/>
              <a:t>Each program is isolated from the other programs. Because of sandboxing, each container can be trusted: it will not share anything with any other container — and therefore can be treated like a completely independent machine</a:t>
            </a:r>
          </a:p>
          <a:p>
            <a:endParaRPr lang="en-US" dirty="0"/>
          </a:p>
          <a:p>
            <a:r>
              <a:rPr lang="en-US" dirty="0"/>
              <a:t>Architecture close to previous module:</a:t>
            </a:r>
          </a:p>
          <a:p>
            <a:pPr marL="171450" indent="-171450">
              <a:buFontTx/>
              <a:buChar char="-"/>
            </a:pPr>
            <a:r>
              <a:rPr lang="en-US" b="1" dirty="0"/>
              <a:t>OS</a:t>
            </a:r>
            <a:r>
              <a:rPr lang="en-US" dirty="0"/>
              <a:t> =&gt; Windows Server 2019</a:t>
            </a:r>
          </a:p>
          <a:p>
            <a:pPr marL="171450" indent="-171450">
              <a:buFontTx/>
              <a:buChar char="-"/>
            </a:pPr>
            <a:r>
              <a:rPr lang="en-US" b="1" dirty="0"/>
              <a:t>Docker engine</a:t>
            </a:r>
          </a:p>
          <a:p>
            <a:pPr marL="171450" indent="-171450">
              <a:buFontTx/>
              <a:buChar char="-"/>
            </a:pPr>
            <a:r>
              <a:rPr lang="en-US" b="1" dirty="0"/>
              <a:t>Multiple containers </a:t>
            </a:r>
            <a:r>
              <a:rPr lang="en-US" dirty="0"/>
              <a:t>on top of it</a:t>
            </a:r>
          </a:p>
          <a:p>
            <a:pPr marL="171450" indent="-171450">
              <a:buFontTx/>
              <a:buChar cha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Semibold" panose="020B0702040204020203" pitchFamily="34" charset="0"/>
                <a:cs typeface="Segoe UI Semibold" panose="020B0702040204020203" pitchFamily="34" charset="0"/>
              </a:rPr>
              <a:t>Same concepts in Physical Isolation… but virtualized</a:t>
            </a:r>
          </a:p>
          <a:p>
            <a:pPr marL="0" indent="0">
              <a:buFontTx/>
              <a:buNone/>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9:19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9066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464510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80783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34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42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746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9662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8850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57543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9631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54229668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59859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31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96759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5167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5669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98631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538548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410000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014008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357589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9" y="6559034"/>
            <a:ext cx="11553197" cy="98880"/>
            <a:chOff x="445128" y="6559056"/>
            <a:chExt cx="11553197" cy="9888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8711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6375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1811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7.emf"/><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9711434"/>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ocs.docker.com/engine/reference/commandline/cli/"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hyperlink" Target="https://kubernetes.io/docs/reference/kubectl/overview/" TargetMode="External"/><Relationship Id="rId4" Type="http://schemas.openxmlformats.org/officeDocument/2006/relationships/hyperlink" Target="https://docs.docker.com/compose/over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containers/hyperv-container"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hub.docker.com/_/microsoft-windows"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hub.docker.com/_/microsoft-windows-nanoserver" TargetMode="External"/><Relationship Id="rId4" Type="http://schemas.openxmlformats.org/officeDocument/2006/relationships/hyperlink" Target="https://hub.docker.com/_/microsoft-windows-serverco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hub.docker.com/_/microsoft-windows-nanoserver"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s://kubernetes.io/docs/tasks/configure-pod-container/configure-gmsa"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dirty="0">
                <a:ea typeface="+mj-lt"/>
                <a:cs typeface="+mj-lt"/>
              </a:rPr>
              <a:t>Modernizing Applications with Containers and Orchestrators</a:t>
            </a:r>
            <a:endParaRPr lang="en-US"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Windows Containers </a:t>
            </a:r>
          </a:p>
        </p:txBody>
      </p:sp>
      <p:sp>
        <p:nvSpPr>
          <p:cNvPr id="4" name="Text Placeholder 3"/>
          <p:cNvSpPr>
            <a:spLocks noGrp="1"/>
          </p:cNvSpPr>
          <p:nvPr>
            <p:ph type="body" sz="quarter" idx="10"/>
          </p:nvPr>
        </p:nvSpPr>
        <p:spPr>
          <a:xfrm>
            <a:off x="274639" y="1358856"/>
            <a:ext cx="5714191" cy="4770537"/>
          </a:xfrm>
        </p:spPr>
        <p:txBody>
          <a:bodyPr/>
          <a:lstStyle/>
          <a:p>
            <a:pPr marL="0" indent="0">
              <a:lnSpc>
                <a:spcPct val="100000"/>
              </a:lnSpc>
              <a:spcBef>
                <a:spcPts val="0"/>
              </a:spcBef>
              <a:spcAft>
                <a:spcPts val="1200"/>
              </a:spcAft>
              <a:buNone/>
            </a:pPr>
            <a:r>
              <a:rPr lang="en-US" sz="2400" dirty="0">
                <a:latin typeface="Segoe UI Semibold" panose="020B0702040204020203" pitchFamily="34" charset="0"/>
                <a:cs typeface="Segoe UI Semibold" panose="020B0702040204020203" pitchFamily="34" charset="0"/>
              </a:rPr>
              <a:t>Namespace and Resource Isolation</a:t>
            </a:r>
          </a:p>
          <a:p>
            <a:pPr marL="457200" lvl="2" indent="0">
              <a:lnSpc>
                <a:spcPct val="100000"/>
              </a:lnSpc>
              <a:spcBef>
                <a:spcPts val="0"/>
              </a:spcBef>
              <a:spcAft>
                <a:spcPts val="1200"/>
              </a:spcAft>
              <a:buNone/>
            </a:pPr>
            <a:r>
              <a:rPr lang="en-US" dirty="0"/>
              <a:t>Container sees it’s own file system and registry and can be told how much process, memory, and CPU it can use.</a:t>
            </a:r>
          </a:p>
          <a:p>
            <a:pPr marL="457200" lvl="2" indent="0">
              <a:lnSpc>
                <a:spcPct val="100000"/>
              </a:lnSpc>
              <a:spcBef>
                <a:spcPts val="0"/>
              </a:spcBef>
              <a:spcAft>
                <a:spcPts val="1200"/>
              </a:spcAft>
              <a:buNone/>
            </a:pPr>
            <a:endParaRPr lang="en-US" dirty="0"/>
          </a:p>
          <a:p>
            <a:pPr marL="0" indent="0">
              <a:lnSpc>
                <a:spcPct val="100000"/>
              </a:lnSpc>
              <a:spcBef>
                <a:spcPts val="0"/>
              </a:spcBef>
              <a:spcAft>
                <a:spcPts val="1200"/>
              </a:spcAft>
              <a:buNone/>
            </a:pPr>
            <a:r>
              <a:rPr lang="en-US" sz="2400" dirty="0">
                <a:latin typeface="Segoe UI Semibold" panose="020B0702040204020203" pitchFamily="34" charset="0"/>
                <a:cs typeface="Segoe UI Semibold" panose="020B0702040204020203" pitchFamily="34" charset="0"/>
              </a:rPr>
              <a:t>Network virtualization</a:t>
            </a:r>
          </a:p>
          <a:p>
            <a:pPr marL="457200" lvl="2" indent="0">
              <a:lnSpc>
                <a:spcPct val="100000"/>
              </a:lnSpc>
              <a:spcBef>
                <a:spcPts val="0"/>
              </a:spcBef>
              <a:spcAft>
                <a:spcPts val="1200"/>
              </a:spcAft>
              <a:buNone/>
            </a:pPr>
            <a:r>
              <a:rPr lang="en-US" dirty="0"/>
              <a:t>Each application/container could have it’s own IP address to provide a layer of isolation so that the container doesn’t have access outside of its sandboxed execution environment</a:t>
            </a:r>
          </a:p>
          <a:p>
            <a:pPr marL="457200" lvl="2" indent="0">
              <a:lnSpc>
                <a:spcPct val="100000"/>
              </a:lnSpc>
              <a:spcBef>
                <a:spcPts val="0"/>
              </a:spcBef>
              <a:spcAft>
                <a:spcPts val="1200"/>
              </a:spcAft>
              <a:buNone/>
            </a:pPr>
            <a:endParaRPr lang="en-US" dirty="0"/>
          </a:p>
        </p:txBody>
      </p:sp>
      <p:sp>
        <p:nvSpPr>
          <p:cNvPr id="5" name="Rectangle: Rounded Corners 2">
            <a:extLst>
              <a:ext uri="{FF2B5EF4-FFF2-40B4-BE49-F238E27FC236}">
                <a16:creationId xmlns:a16="http://schemas.microsoft.com/office/drawing/2014/main" id="{1CECB72A-543C-460B-8600-3CBB4B250910}"/>
              </a:ext>
            </a:extLst>
          </p:cNvPr>
          <p:cNvSpPr/>
          <p:nvPr/>
        </p:nvSpPr>
        <p:spPr bwMode="auto">
          <a:xfrm>
            <a:off x="6797720" y="1647419"/>
            <a:ext cx="5091500" cy="3699685"/>
          </a:xfrm>
          <a:prstGeom prst="roundRect">
            <a:avLst>
              <a:gd name="adj" fmla="val 703"/>
            </a:avLst>
          </a:prstGeom>
          <a:solidFill>
            <a:schemeClr val="accent5">
              <a:lumMod val="75000"/>
              <a:lumOff val="25000"/>
              <a:alpha val="2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6" name="Rectangle: Rounded Corners 26">
            <a:extLst>
              <a:ext uri="{FF2B5EF4-FFF2-40B4-BE49-F238E27FC236}">
                <a16:creationId xmlns:a16="http://schemas.microsoft.com/office/drawing/2014/main" id="{DDF2060F-93EC-4A82-B35B-B8B5E8C4B62F}"/>
              </a:ext>
            </a:extLst>
          </p:cNvPr>
          <p:cNvSpPr/>
          <p:nvPr/>
        </p:nvSpPr>
        <p:spPr bwMode="auto">
          <a:xfrm>
            <a:off x="7016885" y="1893551"/>
            <a:ext cx="4635198" cy="1813721"/>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 name="Rectangle: Rounded Corners 29">
            <a:extLst>
              <a:ext uri="{FF2B5EF4-FFF2-40B4-BE49-F238E27FC236}">
                <a16:creationId xmlns:a16="http://schemas.microsoft.com/office/drawing/2014/main" id="{96282E50-B85F-4916-8F34-6F1B6D7F711B}"/>
              </a:ext>
            </a:extLst>
          </p:cNvPr>
          <p:cNvSpPr/>
          <p:nvPr/>
        </p:nvSpPr>
        <p:spPr bwMode="auto">
          <a:xfrm>
            <a:off x="8087011" y="2122385"/>
            <a:ext cx="1437986" cy="1426720"/>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980" dirty="0">
                <a:solidFill>
                  <a:srgbClr val="505050"/>
                </a:solidFill>
                <a:latin typeface="Segoe UI"/>
                <a:cs typeface="Segoe UI" pitchFamily="34" charset="0"/>
              </a:rPr>
              <a:t>Windows Server</a:t>
            </a:r>
          </a:p>
          <a:p>
            <a:pPr algn="ctr" defTabSz="914113" fontAlgn="base">
              <a:lnSpc>
                <a:spcPct val="90000"/>
              </a:lnSpc>
              <a:spcBef>
                <a:spcPct val="0"/>
              </a:spcBef>
              <a:spcAft>
                <a:spcPct val="0"/>
              </a:spcAft>
            </a:pPr>
            <a:r>
              <a:rPr lang="en-US" sz="980" dirty="0">
                <a:solidFill>
                  <a:srgbClr val="505050"/>
                </a:solidFill>
                <a:latin typeface="Segoe UI"/>
                <a:cs typeface="Segoe UI" pitchFamily="34" charset="0"/>
              </a:rPr>
              <a:t>Container</a:t>
            </a:r>
          </a:p>
        </p:txBody>
      </p:sp>
      <p:sp>
        <p:nvSpPr>
          <p:cNvPr id="12" name="Rectangle: Rounded Corners 25">
            <a:extLst>
              <a:ext uri="{FF2B5EF4-FFF2-40B4-BE49-F238E27FC236}">
                <a16:creationId xmlns:a16="http://schemas.microsoft.com/office/drawing/2014/main" id="{ABB81207-E045-474E-BEC2-E3621D7F8933}"/>
              </a:ext>
            </a:extLst>
          </p:cNvPr>
          <p:cNvSpPr/>
          <p:nvPr/>
        </p:nvSpPr>
        <p:spPr bwMode="auto">
          <a:xfrm>
            <a:off x="7025870" y="4716116"/>
            <a:ext cx="4635198" cy="42065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Server Hardware</a:t>
            </a:r>
            <a:endParaRPr lang="en-US" sz="2353" dirty="0">
              <a:solidFill>
                <a:srgbClr val="505050"/>
              </a:solidFill>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A7E27728-9DE9-454F-ABF5-21CABE6B5EB6}"/>
              </a:ext>
            </a:extLst>
          </p:cNvPr>
          <p:cNvGrpSpPr/>
          <p:nvPr/>
        </p:nvGrpSpPr>
        <p:grpSpPr>
          <a:xfrm>
            <a:off x="9286429" y="2259155"/>
            <a:ext cx="159436" cy="174481"/>
            <a:chOff x="-159879" y="3757361"/>
            <a:chExt cx="777240" cy="850583"/>
          </a:xfrm>
        </p:grpSpPr>
        <p:sp>
          <p:nvSpPr>
            <p:cNvPr id="29" name="Freeform: Shape 183">
              <a:extLst>
                <a:ext uri="{FF2B5EF4-FFF2-40B4-BE49-F238E27FC236}">
                  <a16:creationId xmlns:a16="http://schemas.microsoft.com/office/drawing/2014/main" id="{AE288857-BC6A-4FAC-A9FA-486F472D88AC}"/>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30" name="Freeform: Shape 184">
              <a:extLst>
                <a:ext uri="{FF2B5EF4-FFF2-40B4-BE49-F238E27FC236}">
                  <a16:creationId xmlns:a16="http://schemas.microsoft.com/office/drawing/2014/main" id="{424D0662-6D6F-492C-802A-B26630751FBA}"/>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31" name="Freeform: Shape 185">
              <a:extLst>
                <a:ext uri="{FF2B5EF4-FFF2-40B4-BE49-F238E27FC236}">
                  <a16:creationId xmlns:a16="http://schemas.microsoft.com/office/drawing/2014/main" id="{A4BF2EDA-864B-4C3C-BC13-D607EE9373F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40" name="Group 39">
            <a:extLst>
              <a:ext uri="{FF2B5EF4-FFF2-40B4-BE49-F238E27FC236}">
                <a16:creationId xmlns:a16="http://schemas.microsoft.com/office/drawing/2014/main" id="{ACB2E734-BE82-47C2-8A0F-739A53FC41FD}"/>
              </a:ext>
            </a:extLst>
          </p:cNvPr>
          <p:cNvGrpSpPr/>
          <p:nvPr/>
        </p:nvGrpSpPr>
        <p:grpSpPr>
          <a:xfrm>
            <a:off x="7127952" y="2700175"/>
            <a:ext cx="277852" cy="206549"/>
            <a:chOff x="11622088" y="3221038"/>
            <a:chExt cx="958850" cy="712788"/>
          </a:xfrm>
        </p:grpSpPr>
        <p:sp>
          <p:nvSpPr>
            <p:cNvPr id="41" name="Rectangle 39">
              <a:extLst>
                <a:ext uri="{FF2B5EF4-FFF2-40B4-BE49-F238E27FC236}">
                  <a16:creationId xmlns:a16="http://schemas.microsoft.com/office/drawing/2014/main" id="{E4699917-78A0-4EC6-964F-019C053EA8B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2" name="Line 40">
              <a:extLst>
                <a:ext uri="{FF2B5EF4-FFF2-40B4-BE49-F238E27FC236}">
                  <a16:creationId xmlns:a16="http://schemas.microsoft.com/office/drawing/2014/main" id="{9142C1FF-8FCE-413A-8460-FE94035C57B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3" name="Line 41">
              <a:extLst>
                <a:ext uri="{FF2B5EF4-FFF2-40B4-BE49-F238E27FC236}">
                  <a16:creationId xmlns:a16="http://schemas.microsoft.com/office/drawing/2014/main" id="{942AB810-5596-400E-B1A3-64ABDE62EAA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90" name="Group 89">
            <a:extLst>
              <a:ext uri="{FF2B5EF4-FFF2-40B4-BE49-F238E27FC236}">
                <a16:creationId xmlns:a16="http://schemas.microsoft.com/office/drawing/2014/main" id="{E95ABDF4-CFB2-4DEE-80E0-6839BA48D5C5}"/>
              </a:ext>
            </a:extLst>
          </p:cNvPr>
          <p:cNvGrpSpPr/>
          <p:nvPr/>
        </p:nvGrpSpPr>
        <p:grpSpPr>
          <a:xfrm>
            <a:off x="8263538" y="2511998"/>
            <a:ext cx="1086094" cy="418084"/>
            <a:chOff x="8267289" y="3222015"/>
            <a:chExt cx="1291299" cy="426571"/>
          </a:xfrm>
        </p:grpSpPr>
        <p:sp>
          <p:nvSpPr>
            <p:cNvPr id="8" name="Rectangle: Rounded Corners 28">
              <a:extLst>
                <a:ext uri="{FF2B5EF4-FFF2-40B4-BE49-F238E27FC236}">
                  <a16:creationId xmlns:a16="http://schemas.microsoft.com/office/drawing/2014/main" id="{C49D72AA-D490-42BF-A35B-BB370E578D47}"/>
                </a:ext>
              </a:extLst>
            </p:cNvPr>
            <p:cNvSpPr/>
            <p:nvPr/>
          </p:nvSpPr>
          <p:spPr bwMode="auto">
            <a:xfrm>
              <a:off x="8267289" y="3222015"/>
              <a:ext cx="1291299"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89641"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App A</a:t>
              </a:r>
            </a:p>
          </p:txBody>
        </p:sp>
        <p:grpSp>
          <p:nvGrpSpPr>
            <p:cNvPr id="44" name="Group 43">
              <a:extLst>
                <a:ext uri="{FF2B5EF4-FFF2-40B4-BE49-F238E27FC236}">
                  <a16:creationId xmlns:a16="http://schemas.microsoft.com/office/drawing/2014/main" id="{C89075AA-D30B-4B77-9962-7AC661833130}"/>
                </a:ext>
              </a:extLst>
            </p:cNvPr>
            <p:cNvGrpSpPr/>
            <p:nvPr/>
          </p:nvGrpSpPr>
          <p:grpSpPr>
            <a:xfrm>
              <a:off x="8359144" y="3333395"/>
              <a:ext cx="258659" cy="204436"/>
              <a:chOff x="11757025" y="2832101"/>
              <a:chExt cx="461963" cy="365125"/>
            </a:xfrm>
          </p:grpSpPr>
          <p:sp>
            <p:nvSpPr>
              <p:cNvPr id="45" name="Freeform 30">
                <a:extLst>
                  <a:ext uri="{FF2B5EF4-FFF2-40B4-BE49-F238E27FC236}">
                    <a16:creationId xmlns:a16="http://schemas.microsoft.com/office/drawing/2014/main" id="{8E8CC037-6398-4C13-8942-D17FC2DA19F0}"/>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6" name="Line 31">
                <a:extLst>
                  <a:ext uri="{FF2B5EF4-FFF2-40B4-BE49-F238E27FC236}">
                    <a16:creationId xmlns:a16="http://schemas.microsoft.com/office/drawing/2014/main" id="{E79D934E-09A7-43EE-B4D8-9E8391654F83}"/>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7" name="Oval 32">
                <a:extLst>
                  <a:ext uri="{FF2B5EF4-FFF2-40B4-BE49-F238E27FC236}">
                    <a16:creationId xmlns:a16="http://schemas.microsoft.com/office/drawing/2014/main" id="{5661EA41-3DF3-46D5-8ACD-2A0A37BE219B}"/>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8" name="Oval 33">
                <a:extLst>
                  <a:ext uri="{FF2B5EF4-FFF2-40B4-BE49-F238E27FC236}">
                    <a16:creationId xmlns:a16="http://schemas.microsoft.com/office/drawing/2014/main" id="{5796E407-2725-43E1-B944-2CE0EF189CAF}"/>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9" name="Oval 34">
                <a:extLst>
                  <a:ext uri="{FF2B5EF4-FFF2-40B4-BE49-F238E27FC236}">
                    <a16:creationId xmlns:a16="http://schemas.microsoft.com/office/drawing/2014/main" id="{E80965BF-6C72-4825-815F-95C5B63333A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0" name="Line 35">
                <a:extLst>
                  <a:ext uri="{FF2B5EF4-FFF2-40B4-BE49-F238E27FC236}">
                    <a16:creationId xmlns:a16="http://schemas.microsoft.com/office/drawing/2014/main" id="{200DE8AE-B64E-451B-9FF4-5C68EFAF502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grpSp>
        <p:nvGrpSpPr>
          <p:cNvPr id="51" name="Group 50">
            <a:extLst>
              <a:ext uri="{FF2B5EF4-FFF2-40B4-BE49-F238E27FC236}">
                <a16:creationId xmlns:a16="http://schemas.microsoft.com/office/drawing/2014/main" id="{AC1AE082-49A1-4510-9C92-93D44E1FDB74}"/>
              </a:ext>
            </a:extLst>
          </p:cNvPr>
          <p:cNvGrpSpPr/>
          <p:nvPr/>
        </p:nvGrpSpPr>
        <p:grpSpPr>
          <a:xfrm>
            <a:off x="7148203" y="4846167"/>
            <a:ext cx="325272" cy="159388"/>
            <a:chOff x="92603" y="44698"/>
            <a:chExt cx="851960" cy="353283"/>
          </a:xfrm>
        </p:grpSpPr>
        <p:sp>
          <p:nvSpPr>
            <p:cNvPr id="52" name="Oval 32">
              <a:extLst>
                <a:ext uri="{FF2B5EF4-FFF2-40B4-BE49-F238E27FC236}">
                  <a16:creationId xmlns:a16="http://schemas.microsoft.com/office/drawing/2014/main" id="{1F82829A-E961-4953-9244-30D9E265D3D0}"/>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3" name="Oval 33">
              <a:extLst>
                <a:ext uri="{FF2B5EF4-FFF2-40B4-BE49-F238E27FC236}">
                  <a16:creationId xmlns:a16="http://schemas.microsoft.com/office/drawing/2014/main" id="{5FB0EDFC-6CF0-4F13-9430-36EACDD39E4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4" name="Oval 34">
              <a:extLst>
                <a:ext uri="{FF2B5EF4-FFF2-40B4-BE49-F238E27FC236}">
                  <a16:creationId xmlns:a16="http://schemas.microsoft.com/office/drawing/2014/main" id="{D9F5ED7D-8069-4846-9853-8AC0F8A244B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5" name="Rectangle: Rounded Corners 270">
              <a:extLst>
                <a:ext uri="{FF2B5EF4-FFF2-40B4-BE49-F238E27FC236}">
                  <a16:creationId xmlns:a16="http://schemas.microsoft.com/office/drawing/2014/main" id="{B7A84919-80C2-414A-A6F1-D60E7D7E85D7}"/>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271">
              <a:extLst>
                <a:ext uri="{FF2B5EF4-FFF2-40B4-BE49-F238E27FC236}">
                  <a16:creationId xmlns:a16="http://schemas.microsoft.com/office/drawing/2014/main" id="{AC2CBD73-5BEE-4CA6-918C-F5108CF3006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8" name="Rectangle: Rounded Corners 25">
            <a:extLst>
              <a:ext uri="{FF2B5EF4-FFF2-40B4-BE49-F238E27FC236}">
                <a16:creationId xmlns:a16="http://schemas.microsoft.com/office/drawing/2014/main" id="{E9CB32B5-AFB9-4865-A740-EEEA5A9BE569}"/>
              </a:ext>
            </a:extLst>
          </p:cNvPr>
          <p:cNvSpPr/>
          <p:nvPr/>
        </p:nvSpPr>
        <p:spPr bwMode="auto">
          <a:xfrm>
            <a:off x="7016885" y="4237775"/>
            <a:ext cx="4635198" cy="420659"/>
          </a:xfrm>
          <a:prstGeom prst="roundRect">
            <a:avLst>
              <a:gd name="adj" fmla="val 3125"/>
            </a:avLst>
          </a:prstGeom>
          <a:solidFill>
            <a:srgbClr val="F2F6FC"/>
          </a:solidFill>
          <a:ln w="12700">
            <a:solidFill>
              <a:schemeClr val="accent3">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Windows Server </a:t>
            </a:r>
            <a:r>
              <a:rPr lang="en-US" sz="1176" dirty="0" err="1">
                <a:solidFill>
                  <a:srgbClr val="505050"/>
                </a:solidFill>
                <a:latin typeface="Segoe UI"/>
                <a:ea typeface="Segoe UI" pitchFamily="34" charset="0"/>
                <a:cs typeface="Segoe UI" pitchFamily="34" charset="0"/>
              </a:rPr>
              <a:t>vNext</a:t>
            </a:r>
            <a:r>
              <a:rPr lang="en-US" sz="1176" dirty="0">
                <a:solidFill>
                  <a:srgbClr val="505050"/>
                </a:solidFill>
                <a:latin typeface="Segoe UI"/>
                <a:ea typeface="Segoe UI" pitchFamily="34" charset="0"/>
                <a:cs typeface="Segoe UI" pitchFamily="34" charset="0"/>
              </a:rPr>
              <a:t> Kernel</a:t>
            </a:r>
            <a:endParaRPr lang="en-US" sz="2353" dirty="0">
              <a:solidFill>
                <a:srgbClr val="505050"/>
              </a:solidFill>
              <a:latin typeface="Segoe UI"/>
              <a:ea typeface="Segoe UI" pitchFamily="34" charset="0"/>
              <a:cs typeface="Segoe UI" pitchFamily="34" charset="0"/>
            </a:endParaRPr>
          </a:p>
        </p:txBody>
      </p:sp>
      <p:sp>
        <p:nvSpPr>
          <p:cNvPr id="59" name="Rectangle: Rounded Corners 25">
            <a:extLst>
              <a:ext uri="{FF2B5EF4-FFF2-40B4-BE49-F238E27FC236}">
                <a16:creationId xmlns:a16="http://schemas.microsoft.com/office/drawing/2014/main" id="{3FACD3FD-48A7-4B4C-9A1B-393FD97A1CBE}"/>
              </a:ext>
            </a:extLst>
          </p:cNvPr>
          <p:cNvSpPr/>
          <p:nvPr/>
        </p:nvSpPr>
        <p:spPr bwMode="auto">
          <a:xfrm>
            <a:off x="7025870" y="3764954"/>
            <a:ext cx="4635198" cy="42065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135DDF74-8F0E-4F0E-A81B-378BB0C00914}"/>
              </a:ext>
            </a:extLst>
          </p:cNvPr>
          <p:cNvGrpSpPr/>
          <p:nvPr/>
        </p:nvGrpSpPr>
        <p:grpSpPr>
          <a:xfrm>
            <a:off x="7154080" y="4310879"/>
            <a:ext cx="254077" cy="259183"/>
            <a:chOff x="893763" y="-434975"/>
            <a:chExt cx="869950" cy="869950"/>
          </a:xfrm>
        </p:grpSpPr>
        <p:sp>
          <p:nvSpPr>
            <p:cNvPr id="76" name="Freeform 12">
              <a:extLst>
                <a:ext uri="{FF2B5EF4-FFF2-40B4-BE49-F238E27FC236}">
                  <a16:creationId xmlns:a16="http://schemas.microsoft.com/office/drawing/2014/main" id="{E7C628E6-43CC-4786-A9E8-A4818D187B44}"/>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7" name="Rectangle 13">
              <a:extLst>
                <a:ext uri="{FF2B5EF4-FFF2-40B4-BE49-F238E27FC236}">
                  <a16:creationId xmlns:a16="http://schemas.microsoft.com/office/drawing/2014/main" id="{FFFC4B32-121C-4502-8106-E1ECBA6CACBD}"/>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8" name="Line 14">
              <a:extLst>
                <a:ext uri="{FF2B5EF4-FFF2-40B4-BE49-F238E27FC236}">
                  <a16:creationId xmlns:a16="http://schemas.microsoft.com/office/drawing/2014/main" id="{67A051AB-6054-4BD6-8A2E-FD813AACD85A}"/>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9" name="Line 15">
              <a:extLst>
                <a:ext uri="{FF2B5EF4-FFF2-40B4-BE49-F238E27FC236}">
                  <a16:creationId xmlns:a16="http://schemas.microsoft.com/office/drawing/2014/main" id="{7BA82B51-4A48-41C6-A7B4-CC24DB119F38}"/>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0" name="Line 16">
              <a:extLst>
                <a:ext uri="{FF2B5EF4-FFF2-40B4-BE49-F238E27FC236}">
                  <a16:creationId xmlns:a16="http://schemas.microsoft.com/office/drawing/2014/main" id="{24378AE5-6D8D-424E-B6F2-EBEADFC30369}"/>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1" name="Line 17">
              <a:extLst>
                <a:ext uri="{FF2B5EF4-FFF2-40B4-BE49-F238E27FC236}">
                  <a16:creationId xmlns:a16="http://schemas.microsoft.com/office/drawing/2014/main" id="{ADE2D42D-5E40-412E-823D-6DC0B9540CE0}"/>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2" name="Line 18">
              <a:extLst>
                <a:ext uri="{FF2B5EF4-FFF2-40B4-BE49-F238E27FC236}">
                  <a16:creationId xmlns:a16="http://schemas.microsoft.com/office/drawing/2014/main" id="{FFC33E76-E225-4D7B-B34C-C4B0903D4947}"/>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3" name="Line 19">
              <a:extLst>
                <a:ext uri="{FF2B5EF4-FFF2-40B4-BE49-F238E27FC236}">
                  <a16:creationId xmlns:a16="http://schemas.microsoft.com/office/drawing/2014/main" id="{EF70E407-0C80-4606-8408-6A8DCF42644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4" name="Line 20">
              <a:extLst>
                <a:ext uri="{FF2B5EF4-FFF2-40B4-BE49-F238E27FC236}">
                  <a16:creationId xmlns:a16="http://schemas.microsoft.com/office/drawing/2014/main" id="{60645C3E-1052-418C-938D-2ED675EA74F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5" name="Line 22">
              <a:extLst>
                <a:ext uri="{FF2B5EF4-FFF2-40B4-BE49-F238E27FC236}">
                  <a16:creationId xmlns:a16="http://schemas.microsoft.com/office/drawing/2014/main" id="{EDDD437D-E9E2-47B8-A432-9D8CBBDF5E57}"/>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6" name="Line 23">
              <a:extLst>
                <a:ext uri="{FF2B5EF4-FFF2-40B4-BE49-F238E27FC236}">
                  <a16:creationId xmlns:a16="http://schemas.microsoft.com/office/drawing/2014/main" id="{9AA899BE-A1B2-4D01-B8AB-D3C69511FF68}"/>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7" name="Line 24">
              <a:extLst>
                <a:ext uri="{FF2B5EF4-FFF2-40B4-BE49-F238E27FC236}">
                  <a16:creationId xmlns:a16="http://schemas.microsoft.com/office/drawing/2014/main" id="{0A6BDF8D-B43D-43D1-9546-1F25A02D98FA}"/>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8" name="Line 25">
              <a:extLst>
                <a:ext uri="{FF2B5EF4-FFF2-40B4-BE49-F238E27FC236}">
                  <a16:creationId xmlns:a16="http://schemas.microsoft.com/office/drawing/2014/main" id="{2C02638C-B1A2-4A89-A53A-F28BB95E4A3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9" name="Line 26">
              <a:extLst>
                <a:ext uri="{FF2B5EF4-FFF2-40B4-BE49-F238E27FC236}">
                  <a16:creationId xmlns:a16="http://schemas.microsoft.com/office/drawing/2014/main" id="{95F7DF1C-48EB-45FB-BBCE-7DFEA95982DD}"/>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sp>
        <p:nvSpPr>
          <p:cNvPr id="91" name="Rectangle: Rounded Corners 28">
            <a:extLst>
              <a:ext uri="{FF2B5EF4-FFF2-40B4-BE49-F238E27FC236}">
                <a16:creationId xmlns:a16="http://schemas.microsoft.com/office/drawing/2014/main" id="{3376BBE7-9C36-41DA-AF71-050B14C4E21D}"/>
              </a:ext>
            </a:extLst>
          </p:cNvPr>
          <p:cNvSpPr/>
          <p:nvPr/>
        </p:nvSpPr>
        <p:spPr bwMode="auto">
          <a:xfrm>
            <a:off x="8263538" y="2923027"/>
            <a:ext cx="1086094" cy="418084"/>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89641"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Bins/Libs</a:t>
            </a:r>
          </a:p>
        </p:txBody>
      </p:sp>
      <p:sp>
        <p:nvSpPr>
          <p:cNvPr id="92" name="Rectangle: Rounded Corners 29">
            <a:extLst>
              <a:ext uri="{FF2B5EF4-FFF2-40B4-BE49-F238E27FC236}">
                <a16:creationId xmlns:a16="http://schemas.microsoft.com/office/drawing/2014/main" id="{88EFF082-5644-41F9-A224-FEACE632C348}"/>
              </a:ext>
            </a:extLst>
          </p:cNvPr>
          <p:cNvSpPr/>
          <p:nvPr/>
        </p:nvSpPr>
        <p:spPr bwMode="auto">
          <a:xfrm>
            <a:off x="9599534" y="2122385"/>
            <a:ext cx="1437986" cy="1426720"/>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980" dirty="0">
                <a:solidFill>
                  <a:srgbClr val="505050"/>
                </a:solidFill>
                <a:latin typeface="Segoe UI"/>
                <a:cs typeface="Segoe UI" pitchFamily="34" charset="0"/>
              </a:rPr>
              <a:t>Windows Server</a:t>
            </a:r>
          </a:p>
          <a:p>
            <a:pPr algn="ctr" defTabSz="914113" fontAlgn="base">
              <a:lnSpc>
                <a:spcPct val="90000"/>
              </a:lnSpc>
              <a:spcBef>
                <a:spcPct val="0"/>
              </a:spcBef>
              <a:spcAft>
                <a:spcPct val="0"/>
              </a:spcAft>
            </a:pPr>
            <a:r>
              <a:rPr lang="en-US" sz="980" dirty="0">
                <a:solidFill>
                  <a:srgbClr val="505050"/>
                </a:solidFill>
                <a:latin typeface="Segoe UI"/>
                <a:cs typeface="Segoe UI" pitchFamily="34" charset="0"/>
              </a:rPr>
              <a:t>Container</a:t>
            </a:r>
          </a:p>
        </p:txBody>
      </p:sp>
      <p:grpSp>
        <p:nvGrpSpPr>
          <p:cNvPr id="93" name="Group 92">
            <a:extLst>
              <a:ext uri="{FF2B5EF4-FFF2-40B4-BE49-F238E27FC236}">
                <a16:creationId xmlns:a16="http://schemas.microsoft.com/office/drawing/2014/main" id="{8B899D85-BD05-4E19-BCB6-444945368E12}"/>
              </a:ext>
            </a:extLst>
          </p:cNvPr>
          <p:cNvGrpSpPr/>
          <p:nvPr/>
        </p:nvGrpSpPr>
        <p:grpSpPr>
          <a:xfrm>
            <a:off x="10782437" y="2263746"/>
            <a:ext cx="159436" cy="174481"/>
            <a:chOff x="-159879" y="3757361"/>
            <a:chExt cx="777240" cy="850583"/>
          </a:xfrm>
        </p:grpSpPr>
        <p:sp>
          <p:nvSpPr>
            <p:cNvPr id="94" name="Freeform: Shape 183">
              <a:extLst>
                <a:ext uri="{FF2B5EF4-FFF2-40B4-BE49-F238E27FC236}">
                  <a16:creationId xmlns:a16="http://schemas.microsoft.com/office/drawing/2014/main" id="{F07B8E5A-4885-4397-9A28-28B31E115AD6}"/>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95" name="Freeform: Shape 184">
              <a:extLst>
                <a:ext uri="{FF2B5EF4-FFF2-40B4-BE49-F238E27FC236}">
                  <a16:creationId xmlns:a16="http://schemas.microsoft.com/office/drawing/2014/main" id="{9870852F-9E3B-48EB-BE60-93C3EBF7C5B2}"/>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96" name="Freeform: Shape 185">
              <a:extLst>
                <a:ext uri="{FF2B5EF4-FFF2-40B4-BE49-F238E27FC236}">
                  <a16:creationId xmlns:a16="http://schemas.microsoft.com/office/drawing/2014/main" id="{CE271BE0-3181-4948-A19C-13D637FEBE01}"/>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97" name="Group 96">
            <a:extLst>
              <a:ext uri="{FF2B5EF4-FFF2-40B4-BE49-F238E27FC236}">
                <a16:creationId xmlns:a16="http://schemas.microsoft.com/office/drawing/2014/main" id="{7184166F-0EC6-437A-8C1E-C9BA4997A4E7}"/>
              </a:ext>
            </a:extLst>
          </p:cNvPr>
          <p:cNvGrpSpPr/>
          <p:nvPr/>
        </p:nvGrpSpPr>
        <p:grpSpPr>
          <a:xfrm>
            <a:off x="9776061" y="2511998"/>
            <a:ext cx="1086094" cy="418084"/>
            <a:chOff x="8267289" y="3222015"/>
            <a:chExt cx="1291299" cy="426571"/>
          </a:xfrm>
        </p:grpSpPr>
        <p:sp>
          <p:nvSpPr>
            <p:cNvPr id="98" name="Rectangle: Rounded Corners 28">
              <a:extLst>
                <a:ext uri="{FF2B5EF4-FFF2-40B4-BE49-F238E27FC236}">
                  <a16:creationId xmlns:a16="http://schemas.microsoft.com/office/drawing/2014/main" id="{5979EFEC-C598-410C-9E54-F083C830B273}"/>
                </a:ext>
              </a:extLst>
            </p:cNvPr>
            <p:cNvSpPr/>
            <p:nvPr/>
          </p:nvSpPr>
          <p:spPr bwMode="auto">
            <a:xfrm>
              <a:off x="8267289" y="3222015"/>
              <a:ext cx="1291299"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89641"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App B</a:t>
              </a:r>
            </a:p>
          </p:txBody>
        </p:sp>
        <p:grpSp>
          <p:nvGrpSpPr>
            <p:cNvPr id="99" name="Group 98">
              <a:extLst>
                <a:ext uri="{FF2B5EF4-FFF2-40B4-BE49-F238E27FC236}">
                  <a16:creationId xmlns:a16="http://schemas.microsoft.com/office/drawing/2014/main" id="{27075AA5-EC77-4FE5-A01B-CAF3CA5C05B6}"/>
                </a:ext>
              </a:extLst>
            </p:cNvPr>
            <p:cNvGrpSpPr/>
            <p:nvPr/>
          </p:nvGrpSpPr>
          <p:grpSpPr>
            <a:xfrm>
              <a:off x="8359144" y="3333395"/>
              <a:ext cx="258659" cy="204436"/>
              <a:chOff x="11757025" y="2832101"/>
              <a:chExt cx="461963" cy="365125"/>
            </a:xfrm>
          </p:grpSpPr>
          <p:sp>
            <p:nvSpPr>
              <p:cNvPr id="100" name="Freeform 30">
                <a:extLst>
                  <a:ext uri="{FF2B5EF4-FFF2-40B4-BE49-F238E27FC236}">
                    <a16:creationId xmlns:a16="http://schemas.microsoft.com/office/drawing/2014/main" id="{CEFF8D4D-4AE5-4C8B-8CF0-30425DD54676}"/>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1" name="Line 31">
                <a:extLst>
                  <a:ext uri="{FF2B5EF4-FFF2-40B4-BE49-F238E27FC236}">
                    <a16:creationId xmlns:a16="http://schemas.microsoft.com/office/drawing/2014/main" id="{19A89DFB-A9FE-4E15-8EC6-DFF68F6A5ADA}"/>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2" name="Oval 32">
                <a:extLst>
                  <a:ext uri="{FF2B5EF4-FFF2-40B4-BE49-F238E27FC236}">
                    <a16:creationId xmlns:a16="http://schemas.microsoft.com/office/drawing/2014/main" id="{014A5FDA-0BF8-45D1-B2F8-3F7A7192C727}"/>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3" name="Oval 33">
                <a:extLst>
                  <a:ext uri="{FF2B5EF4-FFF2-40B4-BE49-F238E27FC236}">
                    <a16:creationId xmlns:a16="http://schemas.microsoft.com/office/drawing/2014/main" id="{7455B6E5-83DE-4323-93E9-4A246B409A5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4" name="Oval 34">
                <a:extLst>
                  <a:ext uri="{FF2B5EF4-FFF2-40B4-BE49-F238E27FC236}">
                    <a16:creationId xmlns:a16="http://schemas.microsoft.com/office/drawing/2014/main" id="{FBECEFEE-31C3-45B6-870E-5B58297F39C5}"/>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5" name="Line 35">
                <a:extLst>
                  <a:ext uri="{FF2B5EF4-FFF2-40B4-BE49-F238E27FC236}">
                    <a16:creationId xmlns:a16="http://schemas.microsoft.com/office/drawing/2014/main" id="{DA8B2840-3E5E-4B66-A1D7-FD72D7C3D9D0}"/>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sp>
        <p:nvSpPr>
          <p:cNvPr id="106" name="Rectangle: Rounded Corners 28">
            <a:extLst>
              <a:ext uri="{FF2B5EF4-FFF2-40B4-BE49-F238E27FC236}">
                <a16:creationId xmlns:a16="http://schemas.microsoft.com/office/drawing/2014/main" id="{9B8F1A4C-689B-4291-9D28-AEFD317D22C9}"/>
              </a:ext>
            </a:extLst>
          </p:cNvPr>
          <p:cNvSpPr/>
          <p:nvPr/>
        </p:nvSpPr>
        <p:spPr bwMode="auto">
          <a:xfrm>
            <a:off x="9776061" y="2923027"/>
            <a:ext cx="1086094" cy="418084"/>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89641"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Bins/Libs</a:t>
            </a:r>
          </a:p>
        </p:txBody>
      </p:sp>
    </p:spTree>
    <p:extLst>
      <p:ext uri="{BB962C8B-B14F-4D97-AF65-F5344CB8AC3E}">
        <p14:creationId xmlns:p14="http://schemas.microsoft.com/office/powerpoint/2010/main" val="166341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2" grpId="0" animBg="1"/>
      <p:bldP spid="58" grpId="0" animBg="1"/>
      <p:bldP spid="59" grpId="0" animBg="1"/>
      <p:bldP spid="9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Types of Windows Containers</a:t>
            </a:r>
          </a:p>
        </p:txBody>
      </p:sp>
      <p:sp>
        <p:nvSpPr>
          <p:cNvPr id="18" name="Rectangle: Rounded Corners 19">
            <a:extLst>
              <a:ext uri="{FF2B5EF4-FFF2-40B4-BE49-F238E27FC236}">
                <a16:creationId xmlns:a16="http://schemas.microsoft.com/office/drawing/2014/main" id="{8BF85E7B-C783-4220-ACCE-52C79720286A}"/>
              </a:ext>
            </a:extLst>
          </p:cNvPr>
          <p:cNvSpPr/>
          <p:nvPr/>
        </p:nvSpPr>
        <p:spPr bwMode="auto">
          <a:xfrm>
            <a:off x="6762813" y="1689859"/>
            <a:ext cx="5091500" cy="2053074"/>
          </a:xfrm>
          <a:prstGeom prst="roundRect">
            <a:avLst>
              <a:gd name="adj" fmla="val 703"/>
            </a:avLst>
          </a:prstGeom>
          <a:solidFill>
            <a:schemeClr val="accent5">
              <a:lumMod val="75000"/>
              <a:lumOff val="25000"/>
              <a:alpha val="2000"/>
            </a:schemeClr>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9" name="TextBox 18">
            <a:extLst>
              <a:ext uri="{FF2B5EF4-FFF2-40B4-BE49-F238E27FC236}">
                <a16:creationId xmlns:a16="http://schemas.microsoft.com/office/drawing/2014/main" id="{A1DF55EC-731A-4533-8EBD-6B5149878BA4}"/>
              </a:ext>
            </a:extLst>
          </p:cNvPr>
          <p:cNvSpPr txBox="1"/>
          <p:nvPr/>
        </p:nvSpPr>
        <p:spPr>
          <a:xfrm>
            <a:off x="600651" y="1349829"/>
            <a:ext cx="5091500" cy="215351"/>
          </a:xfrm>
          <a:prstGeom prst="rect">
            <a:avLst/>
          </a:prstGeom>
          <a:noFill/>
        </p:spPr>
        <p:txBody>
          <a:bodyPr wrap="square" lIns="0" tIns="0" rIns="0" bIns="0" rtlCol="0">
            <a:spAutoFit/>
          </a:bodyPr>
          <a:lstStyle/>
          <a:p>
            <a:pPr defTabSz="932754">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Windows Server containers</a:t>
            </a:r>
            <a:r>
              <a:rPr lang="en-US" sz="1372" dirty="0">
                <a:solidFill>
                  <a:srgbClr val="505050"/>
                </a:solidFill>
                <a:latin typeface="Segoe UI Semibold" panose="020B0702040204020203" pitchFamily="34" charset="0"/>
                <a:cs typeface="Segoe UI Semibold" panose="020B0702040204020203" pitchFamily="34" charset="0"/>
              </a:rPr>
              <a:t>: maximum speed and density</a:t>
            </a:r>
          </a:p>
        </p:txBody>
      </p:sp>
      <p:sp>
        <p:nvSpPr>
          <p:cNvPr id="20" name="TextBox 19">
            <a:extLst>
              <a:ext uri="{FF2B5EF4-FFF2-40B4-BE49-F238E27FC236}">
                <a16:creationId xmlns:a16="http://schemas.microsoft.com/office/drawing/2014/main" id="{017B76CF-C2E5-4FE7-A174-BAC3B96B755A}"/>
              </a:ext>
            </a:extLst>
          </p:cNvPr>
          <p:cNvSpPr txBox="1"/>
          <p:nvPr/>
        </p:nvSpPr>
        <p:spPr>
          <a:xfrm>
            <a:off x="6770656" y="1349787"/>
            <a:ext cx="5091500" cy="215351"/>
          </a:xfrm>
          <a:prstGeom prst="rect">
            <a:avLst/>
          </a:prstGeom>
          <a:noFill/>
        </p:spPr>
        <p:txBody>
          <a:bodyPr wrap="square" lIns="0" tIns="0" rIns="0" bIns="0" rtlCol="0">
            <a:spAutoFit/>
          </a:bodyPr>
          <a:lstStyle/>
          <a:p>
            <a:pPr defTabSz="932754">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Hyper-V containers</a:t>
            </a:r>
            <a:r>
              <a:rPr lang="en-US" sz="1372" dirty="0">
                <a:solidFill>
                  <a:srgbClr val="505050"/>
                </a:solidFill>
                <a:latin typeface="Segoe UI Semibold" panose="020B0702040204020203" pitchFamily="34" charset="0"/>
                <a:cs typeface="Segoe UI Semibold" panose="020B0702040204020203" pitchFamily="34" charset="0"/>
              </a:rPr>
              <a:t>: isolation plus performance</a:t>
            </a:r>
          </a:p>
        </p:txBody>
      </p:sp>
      <p:sp>
        <p:nvSpPr>
          <p:cNvPr id="21" name="Rectangle: Rounded Corners 61">
            <a:extLst>
              <a:ext uri="{FF2B5EF4-FFF2-40B4-BE49-F238E27FC236}">
                <a16:creationId xmlns:a16="http://schemas.microsoft.com/office/drawing/2014/main" id="{5430B27F-5DB2-4D1F-B4AE-684DE5BB7EC6}"/>
              </a:ext>
            </a:extLst>
          </p:cNvPr>
          <p:cNvSpPr/>
          <p:nvPr/>
        </p:nvSpPr>
        <p:spPr bwMode="auto">
          <a:xfrm>
            <a:off x="7296270" y="3101009"/>
            <a:ext cx="4024588" cy="42065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a:t>
            </a:r>
            <a:endParaRPr lang="en-US" sz="2353" dirty="0">
              <a:solidFill>
                <a:srgbClr val="505050"/>
              </a:solidFill>
              <a:latin typeface="Segoe UI"/>
              <a:ea typeface="Segoe UI" pitchFamily="34" charset="0"/>
              <a:cs typeface="Segoe UI" pitchFamily="34" charset="0"/>
            </a:endParaRPr>
          </a:p>
        </p:txBody>
      </p:sp>
      <p:sp>
        <p:nvSpPr>
          <p:cNvPr id="22" name="Rectangle: Rounded Corners 69">
            <a:extLst>
              <a:ext uri="{FF2B5EF4-FFF2-40B4-BE49-F238E27FC236}">
                <a16:creationId xmlns:a16="http://schemas.microsoft.com/office/drawing/2014/main" id="{263F0175-16A7-44E6-9DB6-9AA26E837FDF}"/>
              </a:ext>
            </a:extLst>
          </p:cNvPr>
          <p:cNvSpPr/>
          <p:nvPr/>
        </p:nvSpPr>
        <p:spPr bwMode="auto">
          <a:xfrm>
            <a:off x="7348438" y="1957314"/>
            <a:ext cx="1166984" cy="73814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23" name="Rectangle: Rounded Corners 71">
            <a:extLst>
              <a:ext uri="{FF2B5EF4-FFF2-40B4-BE49-F238E27FC236}">
                <a16:creationId xmlns:a16="http://schemas.microsoft.com/office/drawing/2014/main" id="{6B70AD76-1F2E-4948-B899-FCD79DE9443A}"/>
              </a:ext>
            </a:extLst>
          </p:cNvPr>
          <p:cNvSpPr/>
          <p:nvPr/>
        </p:nvSpPr>
        <p:spPr bwMode="auto">
          <a:xfrm>
            <a:off x="7348438" y="2749732"/>
            <a:ext cx="1166984" cy="240822"/>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86" tIns="0" rIns="0" bIns="0"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4" name="Rectangle: Rounded Corners 67">
            <a:extLst>
              <a:ext uri="{FF2B5EF4-FFF2-40B4-BE49-F238E27FC236}">
                <a16:creationId xmlns:a16="http://schemas.microsoft.com/office/drawing/2014/main" id="{966900CA-6ED5-47BA-8BE3-6418542448DD}"/>
              </a:ext>
            </a:extLst>
          </p:cNvPr>
          <p:cNvSpPr/>
          <p:nvPr/>
        </p:nvSpPr>
        <p:spPr bwMode="auto">
          <a:xfrm>
            <a:off x="8735743" y="1957314"/>
            <a:ext cx="1166984" cy="73814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25" name="Rectangle: Rounded Corners 72">
            <a:extLst>
              <a:ext uri="{FF2B5EF4-FFF2-40B4-BE49-F238E27FC236}">
                <a16:creationId xmlns:a16="http://schemas.microsoft.com/office/drawing/2014/main" id="{8C42F99D-B7AC-4F9D-B0EA-3D3CDF96CFF3}"/>
              </a:ext>
            </a:extLst>
          </p:cNvPr>
          <p:cNvSpPr/>
          <p:nvPr/>
        </p:nvSpPr>
        <p:spPr bwMode="auto">
          <a:xfrm>
            <a:off x="8735743" y="2749732"/>
            <a:ext cx="1166984" cy="240822"/>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86" tIns="0" rIns="0" bIns="0"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6" name="Rectangle: Rounded Corners 65">
            <a:extLst>
              <a:ext uri="{FF2B5EF4-FFF2-40B4-BE49-F238E27FC236}">
                <a16:creationId xmlns:a16="http://schemas.microsoft.com/office/drawing/2014/main" id="{E5EA97D2-ED56-4647-8CBF-26B9FF06BA13}"/>
              </a:ext>
            </a:extLst>
          </p:cNvPr>
          <p:cNvSpPr/>
          <p:nvPr/>
        </p:nvSpPr>
        <p:spPr bwMode="auto">
          <a:xfrm>
            <a:off x="10101703" y="1957314"/>
            <a:ext cx="1166984" cy="73814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27" name="Rectangle: Rounded Corners 73">
            <a:extLst>
              <a:ext uri="{FF2B5EF4-FFF2-40B4-BE49-F238E27FC236}">
                <a16:creationId xmlns:a16="http://schemas.microsoft.com/office/drawing/2014/main" id="{55D045A3-A2E8-4A8B-8A74-C14AE77E528C}"/>
              </a:ext>
            </a:extLst>
          </p:cNvPr>
          <p:cNvSpPr/>
          <p:nvPr/>
        </p:nvSpPr>
        <p:spPr bwMode="auto">
          <a:xfrm>
            <a:off x="10101703" y="2749732"/>
            <a:ext cx="1166984" cy="240822"/>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86" tIns="0" rIns="0" bIns="0"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8" name="Rectangle: Rounded Corners 82">
            <a:extLst>
              <a:ext uri="{FF2B5EF4-FFF2-40B4-BE49-F238E27FC236}">
                <a16:creationId xmlns:a16="http://schemas.microsoft.com/office/drawing/2014/main" id="{4E21D12A-98BC-42C6-BAF2-28C06B027B99}"/>
              </a:ext>
            </a:extLst>
          </p:cNvPr>
          <p:cNvSpPr/>
          <p:nvPr/>
        </p:nvSpPr>
        <p:spPr bwMode="auto">
          <a:xfrm>
            <a:off x="7311889" y="1913204"/>
            <a:ext cx="1237064" cy="111731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5"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9" name="Rectangle: Rounded Corners 85">
            <a:extLst>
              <a:ext uri="{FF2B5EF4-FFF2-40B4-BE49-F238E27FC236}">
                <a16:creationId xmlns:a16="http://schemas.microsoft.com/office/drawing/2014/main" id="{467E5877-DD6E-4181-A4B6-BAAF83CC2818}"/>
              </a:ext>
            </a:extLst>
          </p:cNvPr>
          <p:cNvSpPr/>
          <p:nvPr/>
        </p:nvSpPr>
        <p:spPr bwMode="auto">
          <a:xfrm>
            <a:off x="8696490" y="1913204"/>
            <a:ext cx="1237064" cy="111731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5"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30" name="Rectangle: Rounded Corners 86">
            <a:extLst>
              <a:ext uri="{FF2B5EF4-FFF2-40B4-BE49-F238E27FC236}">
                <a16:creationId xmlns:a16="http://schemas.microsoft.com/office/drawing/2014/main" id="{E34606DA-AEA4-4D48-B5A0-E68E078739E4}"/>
              </a:ext>
            </a:extLst>
          </p:cNvPr>
          <p:cNvSpPr/>
          <p:nvPr/>
        </p:nvSpPr>
        <p:spPr bwMode="auto">
          <a:xfrm>
            <a:off x="10072486" y="1913204"/>
            <a:ext cx="1237064" cy="111731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5"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grpSp>
        <p:nvGrpSpPr>
          <p:cNvPr id="31" name="Group 30">
            <a:extLst>
              <a:ext uri="{FF2B5EF4-FFF2-40B4-BE49-F238E27FC236}">
                <a16:creationId xmlns:a16="http://schemas.microsoft.com/office/drawing/2014/main" id="{0B05A6E3-5F38-4D7C-8CBF-0C68BC336CE2}"/>
              </a:ext>
            </a:extLst>
          </p:cNvPr>
          <p:cNvGrpSpPr/>
          <p:nvPr/>
        </p:nvGrpSpPr>
        <p:grpSpPr>
          <a:xfrm>
            <a:off x="7784953" y="2281697"/>
            <a:ext cx="290936" cy="318390"/>
            <a:chOff x="-159879" y="3757361"/>
            <a:chExt cx="777240" cy="850583"/>
          </a:xfrm>
        </p:grpSpPr>
        <p:sp>
          <p:nvSpPr>
            <p:cNvPr id="32" name="Freeform: Shape 119">
              <a:extLst>
                <a:ext uri="{FF2B5EF4-FFF2-40B4-BE49-F238E27FC236}">
                  <a16:creationId xmlns:a16="http://schemas.microsoft.com/office/drawing/2014/main" id="{BE35C0DF-7972-45EA-8600-06A351C1852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33" name="Freeform: Shape 120">
              <a:extLst>
                <a:ext uri="{FF2B5EF4-FFF2-40B4-BE49-F238E27FC236}">
                  <a16:creationId xmlns:a16="http://schemas.microsoft.com/office/drawing/2014/main" id="{21AE0AE0-C486-44E5-A969-121FE086E4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34" name="Freeform: Shape 126">
              <a:extLst>
                <a:ext uri="{FF2B5EF4-FFF2-40B4-BE49-F238E27FC236}">
                  <a16:creationId xmlns:a16="http://schemas.microsoft.com/office/drawing/2014/main" id="{7B60378F-FA56-4719-8CD6-DBF15B7E813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35" name="Group 34">
            <a:extLst>
              <a:ext uri="{FF2B5EF4-FFF2-40B4-BE49-F238E27FC236}">
                <a16:creationId xmlns:a16="http://schemas.microsoft.com/office/drawing/2014/main" id="{D79B2E2E-069D-4FFD-9C00-8675E9508C05}"/>
              </a:ext>
            </a:extLst>
          </p:cNvPr>
          <p:cNvGrpSpPr/>
          <p:nvPr/>
        </p:nvGrpSpPr>
        <p:grpSpPr>
          <a:xfrm>
            <a:off x="9163094" y="2281697"/>
            <a:ext cx="290936" cy="318390"/>
            <a:chOff x="-159879" y="3757361"/>
            <a:chExt cx="777240" cy="850583"/>
          </a:xfrm>
        </p:grpSpPr>
        <p:sp>
          <p:nvSpPr>
            <p:cNvPr id="36" name="Freeform: Shape 128">
              <a:extLst>
                <a:ext uri="{FF2B5EF4-FFF2-40B4-BE49-F238E27FC236}">
                  <a16:creationId xmlns:a16="http://schemas.microsoft.com/office/drawing/2014/main" id="{A6232281-EF3C-4DDC-86F2-DB3D677318BA}"/>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37" name="Freeform: Shape 129">
              <a:extLst>
                <a:ext uri="{FF2B5EF4-FFF2-40B4-BE49-F238E27FC236}">
                  <a16:creationId xmlns:a16="http://schemas.microsoft.com/office/drawing/2014/main" id="{F637D771-CE20-430B-BCD0-BCFF65FAF914}"/>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38" name="Freeform: Shape 130">
              <a:extLst>
                <a:ext uri="{FF2B5EF4-FFF2-40B4-BE49-F238E27FC236}">
                  <a16:creationId xmlns:a16="http://schemas.microsoft.com/office/drawing/2014/main" id="{283F5705-734C-4A70-A3B8-F7F1B6177157}"/>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39" name="Group 38">
            <a:extLst>
              <a:ext uri="{FF2B5EF4-FFF2-40B4-BE49-F238E27FC236}">
                <a16:creationId xmlns:a16="http://schemas.microsoft.com/office/drawing/2014/main" id="{7FADFFC4-C69B-4B4A-BADC-27EE88052366}"/>
              </a:ext>
            </a:extLst>
          </p:cNvPr>
          <p:cNvGrpSpPr/>
          <p:nvPr/>
        </p:nvGrpSpPr>
        <p:grpSpPr>
          <a:xfrm>
            <a:off x="10539727" y="2281697"/>
            <a:ext cx="290936" cy="318390"/>
            <a:chOff x="-159879" y="3757361"/>
            <a:chExt cx="777240" cy="850583"/>
          </a:xfrm>
        </p:grpSpPr>
        <p:sp>
          <p:nvSpPr>
            <p:cNvPr id="40" name="Freeform: Shape 132">
              <a:extLst>
                <a:ext uri="{FF2B5EF4-FFF2-40B4-BE49-F238E27FC236}">
                  <a16:creationId xmlns:a16="http://schemas.microsoft.com/office/drawing/2014/main" id="{F9DAD894-F37B-445B-A5BD-48CF7C543D7A}"/>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41" name="Freeform: Shape 133">
              <a:extLst>
                <a:ext uri="{FF2B5EF4-FFF2-40B4-BE49-F238E27FC236}">
                  <a16:creationId xmlns:a16="http://schemas.microsoft.com/office/drawing/2014/main" id="{985722F6-062D-41EE-A4F3-14DF0B3310C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42" name="Freeform: Shape 134">
              <a:extLst>
                <a:ext uri="{FF2B5EF4-FFF2-40B4-BE49-F238E27FC236}">
                  <a16:creationId xmlns:a16="http://schemas.microsoft.com/office/drawing/2014/main" id="{7FE7DFDC-C9AD-4D76-860D-22DFC971227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43" name="Group 42">
            <a:extLst>
              <a:ext uri="{FF2B5EF4-FFF2-40B4-BE49-F238E27FC236}">
                <a16:creationId xmlns:a16="http://schemas.microsoft.com/office/drawing/2014/main" id="{C1FEAB03-C59C-4E81-8B56-74BDF251714C}"/>
              </a:ext>
            </a:extLst>
          </p:cNvPr>
          <p:cNvGrpSpPr/>
          <p:nvPr/>
        </p:nvGrpSpPr>
        <p:grpSpPr>
          <a:xfrm>
            <a:off x="7454282" y="3189112"/>
            <a:ext cx="241935" cy="244450"/>
            <a:chOff x="882651" y="200026"/>
            <a:chExt cx="763587" cy="771525"/>
          </a:xfrm>
        </p:grpSpPr>
        <p:sp>
          <p:nvSpPr>
            <p:cNvPr id="44" name="Freeform 5">
              <a:extLst>
                <a:ext uri="{FF2B5EF4-FFF2-40B4-BE49-F238E27FC236}">
                  <a16:creationId xmlns:a16="http://schemas.microsoft.com/office/drawing/2014/main" id="{D8A101F0-D267-4A49-AEFA-8BDBCB0A0AAB}"/>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5" name="Freeform 6">
              <a:extLst>
                <a:ext uri="{FF2B5EF4-FFF2-40B4-BE49-F238E27FC236}">
                  <a16:creationId xmlns:a16="http://schemas.microsoft.com/office/drawing/2014/main" id="{21986539-AE26-4BD6-9ED1-B2D2CAB66038}"/>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6" name="Freeform 7">
              <a:extLst>
                <a:ext uri="{FF2B5EF4-FFF2-40B4-BE49-F238E27FC236}">
                  <a16:creationId xmlns:a16="http://schemas.microsoft.com/office/drawing/2014/main" id="{E89939F0-3F0E-4EEF-BD61-19491F43B3E6}"/>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47" name="Freeform 8">
              <a:extLst>
                <a:ext uri="{FF2B5EF4-FFF2-40B4-BE49-F238E27FC236}">
                  <a16:creationId xmlns:a16="http://schemas.microsoft.com/office/drawing/2014/main" id="{1DDB60FB-2C1C-4D6C-8F14-C84D62EF3640}"/>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48" name="Group 47">
            <a:extLst>
              <a:ext uri="{FF2B5EF4-FFF2-40B4-BE49-F238E27FC236}">
                <a16:creationId xmlns:a16="http://schemas.microsoft.com/office/drawing/2014/main" id="{23D97E0F-9B81-490B-AC0A-B2599ABBA6A1}"/>
              </a:ext>
            </a:extLst>
          </p:cNvPr>
          <p:cNvGrpSpPr/>
          <p:nvPr/>
        </p:nvGrpSpPr>
        <p:grpSpPr>
          <a:xfrm>
            <a:off x="7478071" y="2793956"/>
            <a:ext cx="140536" cy="143361"/>
            <a:chOff x="893763" y="-434975"/>
            <a:chExt cx="869950" cy="869950"/>
          </a:xfrm>
        </p:grpSpPr>
        <p:sp>
          <p:nvSpPr>
            <p:cNvPr id="49" name="Freeform 12">
              <a:extLst>
                <a:ext uri="{FF2B5EF4-FFF2-40B4-BE49-F238E27FC236}">
                  <a16:creationId xmlns:a16="http://schemas.microsoft.com/office/drawing/2014/main" id="{DE179010-531E-4F76-B4AA-50A3D7979A37}"/>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0" name="Rectangle 13">
              <a:extLst>
                <a:ext uri="{FF2B5EF4-FFF2-40B4-BE49-F238E27FC236}">
                  <a16:creationId xmlns:a16="http://schemas.microsoft.com/office/drawing/2014/main" id="{E15D278D-C6B8-4BCE-A36E-2AA6BC6A5777}"/>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1" name="Line 14">
              <a:extLst>
                <a:ext uri="{FF2B5EF4-FFF2-40B4-BE49-F238E27FC236}">
                  <a16:creationId xmlns:a16="http://schemas.microsoft.com/office/drawing/2014/main" id="{69323CED-1675-4CB7-9A05-D993853FF508}"/>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2" name="Line 15">
              <a:extLst>
                <a:ext uri="{FF2B5EF4-FFF2-40B4-BE49-F238E27FC236}">
                  <a16:creationId xmlns:a16="http://schemas.microsoft.com/office/drawing/2014/main" id="{5C9CDFD1-0AF4-4DE9-9B05-FE35D2A7C870}"/>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3" name="Line 16">
              <a:extLst>
                <a:ext uri="{FF2B5EF4-FFF2-40B4-BE49-F238E27FC236}">
                  <a16:creationId xmlns:a16="http://schemas.microsoft.com/office/drawing/2014/main" id="{8546063B-F7B6-417B-9C4B-AE7263D482ED}"/>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4" name="Line 17">
              <a:extLst>
                <a:ext uri="{FF2B5EF4-FFF2-40B4-BE49-F238E27FC236}">
                  <a16:creationId xmlns:a16="http://schemas.microsoft.com/office/drawing/2014/main" id="{D92ECEB7-E527-4F86-8C12-7D5AE9EF75F3}"/>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5" name="Line 18">
              <a:extLst>
                <a:ext uri="{FF2B5EF4-FFF2-40B4-BE49-F238E27FC236}">
                  <a16:creationId xmlns:a16="http://schemas.microsoft.com/office/drawing/2014/main" id="{73811161-AA16-47C3-8125-118AD7CA570A}"/>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6" name="Line 19">
              <a:extLst>
                <a:ext uri="{FF2B5EF4-FFF2-40B4-BE49-F238E27FC236}">
                  <a16:creationId xmlns:a16="http://schemas.microsoft.com/office/drawing/2014/main" id="{0EA044E5-4FBC-4C21-A949-F01ED4258CC9}"/>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7" name="Line 20">
              <a:extLst>
                <a:ext uri="{FF2B5EF4-FFF2-40B4-BE49-F238E27FC236}">
                  <a16:creationId xmlns:a16="http://schemas.microsoft.com/office/drawing/2014/main" id="{72179CBF-FB08-41FE-A02D-92F519D19028}"/>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8" name="Line 22">
              <a:extLst>
                <a:ext uri="{FF2B5EF4-FFF2-40B4-BE49-F238E27FC236}">
                  <a16:creationId xmlns:a16="http://schemas.microsoft.com/office/drawing/2014/main" id="{5071499F-C7FE-46CB-AA24-70E22C34B527}"/>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59" name="Line 23">
              <a:extLst>
                <a:ext uri="{FF2B5EF4-FFF2-40B4-BE49-F238E27FC236}">
                  <a16:creationId xmlns:a16="http://schemas.microsoft.com/office/drawing/2014/main" id="{18493C79-027D-4813-ABA4-E50DB7644B8B}"/>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0" name="Line 24">
              <a:extLst>
                <a:ext uri="{FF2B5EF4-FFF2-40B4-BE49-F238E27FC236}">
                  <a16:creationId xmlns:a16="http://schemas.microsoft.com/office/drawing/2014/main" id="{E17AED95-2235-4116-B070-C0D14E446AFB}"/>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1" name="Line 25">
              <a:extLst>
                <a:ext uri="{FF2B5EF4-FFF2-40B4-BE49-F238E27FC236}">
                  <a16:creationId xmlns:a16="http://schemas.microsoft.com/office/drawing/2014/main" id="{5602C275-05B1-4D42-A0C9-0C63832E8B39}"/>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2" name="Line 26">
              <a:extLst>
                <a:ext uri="{FF2B5EF4-FFF2-40B4-BE49-F238E27FC236}">
                  <a16:creationId xmlns:a16="http://schemas.microsoft.com/office/drawing/2014/main" id="{79F93263-92E9-4A58-8FB0-712DEA75AA6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63" name="Group 62">
            <a:extLst>
              <a:ext uri="{FF2B5EF4-FFF2-40B4-BE49-F238E27FC236}">
                <a16:creationId xmlns:a16="http://schemas.microsoft.com/office/drawing/2014/main" id="{09C0F53C-953E-452F-B228-EACFB0FECE0B}"/>
              </a:ext>
            </a:extLst>
          </p:cNvPr>
          <p:cNvGrpSpPr/>
          <p:nvPr/>
        </p:nvGrpSpPr>
        <p:grpSpPr>
          <a:xfrm>
            <a:off x="8861819" y="2793956"/>
            <a:ext cx="140536" cy="143361"/>
            <a:chOff x="893763" y="-434975"/>
            <a:chExt cx="869950" cy="869950"/>
          </a:xfrm>
        </p:grpSpPr>
        <p:sp>
          <p:nvSpPr>
            <p:cNvPr id="64" name="Freeform 12">
              <a:extLst>
                <a:ext uri="{FF2B5EF4-FFF2-40B4-BE49-F238E27FC236}">
                  <a16:creationId xmlns:a16="http://schemas.microsoft.com/office/drawing/2014/main" id="{24F94B30-2A00-4A66-A492-5BAFC5DB8B5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5" name="Rectangle 13">
              <a:extLst>
                <a:ext uri="{FF2B5EF4-FFF2-40B4-BE49-F238E27FC236}">
                  <a16:creationId xmlns:a16="http://schemas.microsoft.com/office/drawing/2014/main" id="{107A504B-6F65-4D82-B4A3-39EB4AB2D56D}"/>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6" name="Line 14">
              <a:extLst>
                <a:ext uri="{FF2B5EF4-FFF2-40B4-BE49-F238E27FC236}">
                  <a16:creationId xmlns:a16="http://schemas.microsoft.com/office/drawing/2014/main" id="{9070A824-BC73-4B08-9620-26D020C2AE22}"/>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7" name="Line 15">
              <a:extLst>
                <a:ext uri="{FF2B5EF4-FFF2-40B4-BE49-F238E27FC236}">
                  <a16:creationId xmlns:a16="http://schemas.microsoft.com/office/drawing/2014/main" id="{2158EBEE-E6CC-4F38-9D42-06EDCE0F68F3}"/>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8" name="Line 16">
              <a:extLst>
                <a:ext uri="{FF2B5EF4-FFF2-40B4-BE49-F238E27FC236}">
                  <a16:creationId xmlns:a16="http://schemas.microsoft.com/office/drawing/2014/main" id="{5C96AB5C-59B9-41B2-AEEE-D30F87D94C63}"/>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69" name="Line 17">
              <a:extLst>
                <a:ext uri="{FF2B5EF4-FFF2-40B4-BE49-F238E27FC236}">
                  <a16:creationId xmlns:a16="http://schemas.microsoft.com/office/drawing/2014/main" id="{5F83619C-3469-4907-AC0E-AC2EDAF51B9E}"/>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0" name="Line 18">
              <a:extLst>
                <a:ext uri="{FF2B5EF4-FFF2-40B4-BE49-F238E27FC236}">
                  <a16:creationId xmlns:a16="http://schemas.microsoft.com/office/drawing/2014/main" id="{47DAF7C1-CB7A-4FD3-99E2-D2C566F0BA1E}"/>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1" name="Line 19">
              <a:extLst>
                <a:ext uri="{FF2B5EF4-FFF2-40B4-BE49-F238E27FC236}">
                  <a16:creationId xmlns:a16="http://schemas.microsoft.com/office/drawing/2014/main" id="{2B334BBE-2E1A-44BB-A7AA-94158C113444}"/>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2" name="Line 20">
              <a:extLst>
                <a:ext uri="{FF2B5EF4-FFF2-40B4-BE49-F238E27FC236}">
                  <a16:creationId xmlns:a16="http://schemas.microsoft.com/office/drawing/2014/main" id="{3E48FF6D-7C75-4B95-A676-0790BC9160B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3" name="Line 22">
              <a:extLst>
                <a:ext uri="{FF2B5EF4-FFF2-40B4-BE49-F238E27FC236}">
                  <a16:creationId xmlns:a16="http://schemas.microsoft.com/office/drawing/2014/main" id="{7EADF199-1102-499A-BD7D-63CBED8A9423}"/>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4" name="Line 23">
              <a:extLst>
                <a:ext uri="{FF2B5EF4-FFF2-40B4-BE49-F238E27FC236}">
                  <a16:creationId xmlns:a16="http://schemas.microsoft.com/office/drawing/2014/main" id="{1A02580A-995B-43FE-8135-5ADCADC0A4E0}"/>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5" name="Line 24">
              <a:extLst>
                <a:ext uri="{FF2B5EF4-FFF2-40B4-BE49-F238E27FC236}">
                  <a16:creationId xmlns:a16="http://schemas.microsoft.com/office/drawing/2014/main" id="{CAF0B2E3-B8B5-4138-9501-BAEC899CD670}"/>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6" name="Line 25">
              <a:extLst>
                <a:ext uri="{FF2B5EF4-FFF2-40B4-BE49-F238E27FC236}">
                  <a16:creationId xmlns:a16="http://schemas.microsoft.com/office/drawing/2014/main" id="{22DA6456-20A6-49E2-B512-709C54A179C1}"/>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77" name="Line 26">
              <a:extLst>
                <a:ext uri="{FF2B5EF4-FFF2-40B4-BE49-F238E27FC236}">
                  <a16:creationId xmlns:a16="http://schemas.microsoft.com/office/drawing/2014/main" id="{8AB61113-54F8-41E7-9126-F153A1E980A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78" name="Group 77">
            <a:extLst>
              <a:ext uri="{FF2B5EF4-FFF2-40B4-BE49-F238E27FC236}">
                <a16:creationId xmlns:a16="http://schemas.microsoft.com/office/drawing/2014/main" id="{240F358F-19B3-4D6F-B0FD-2AFC96397974}"/>
              </a:ext>
            </a:extLst>
          </p:cNvPr>
          <p:cNvGrpSpPr/>
          <p:nvPr/>
        </p:nvGrpSpPr>
        <p:grpSpPr>
          <a:xfrm>
            <a:off x="10234452" y="2793956"/>
            <a:ext cx="140536" cy="143361"/>
            <a:chOff x="893763" y="-434975"/>
            <a:chExt cx="869950" cy="869950"/>
          </a:xfrm>
        </p:grpSpPr>
        <p:sp>
          <p:nvSpPr>
            <p:cNvPr id="79" name="Freeform 12">
              <a:extLst>
                <a:ext uri="{FF2B5EF4-FFF2-40B4-BE49-F238E27FC236}">
                  <a16:creationId xmlns:a16="http://schemas.microsoft.com/office/drawing/2014/main" id="{8DDF96E0-EA4B-402E-AE18-296579D6F535}"/>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0" name="Rectangle 13">
              <a:extLst>
                <a:ext uri="{FF2B5EF4-FFF2-40B4-BE49-F238E27FC236}">
                  <a16:creationId xmlns:a16="http://schemas.microsoft.com/office/drawing/2014/main" id="{9F432F8F-9F63-4464-AD6F-F191272130DC}"/>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1" name="Line 14">
              <a:extLst>
                <a:ext uri="{FF2B5EF4-FFF2-40B4-BE49-F238E27FC236}">
                  <a16:creationId xmlns:a16="http://schemas.microsoft.com/office/drawing/2014/main" id="{DFA7A6AD-0D6F-4610-AC1E-0A3ECBE551C7}"/>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2" name="Line 15">
              <a:extLst>
                <a:ext uri="{FF2B5EF4-FFF2-40B4-BE49-F238E27FC236}">
                  <a16:creationId xmlns:a16="http://schemas.microsoft.com/office/drawing/2014/main" id="{1F02717F-5BC1-4C47-A040-3C8D83399EDA}"/>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3" name="Line 16">
              <a:extLst>
                <a:ext uri="{FF2B5EF4-FFF2-40B4-BE49-F238E27FC236}">
                  <a16:creationId xmlns:a16="http://schemas.microsoft.com/office/drawing/2014/main" id="{87E81A43-53B9-42FE-B70F-49136CF1D7C9}"/>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4" name="Line 17">
              <a:extLst>
                <a:ext uri="{FF2B5EF4-FFF2-40B4-BE49-F238E27FC236}">
                  <a16:creationId xmlns:a16="http://schemas.microsoft.com/office/drawing/2014/main" id="{96F3FFDE-4B1B-4C9C-BBA8-2DE17D81B7E8}"/>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5" name="Line 18">
              <a:extLst>
                <a:ext uri="{FF2B5EF4-FFF2-40B4-BE49-F238E27FC236}">
                  <a16:creationId xmlns:a16="http://schemas.microsoft.com/office/drawing/2014/main" id="{DB110915-1454-4800-967F-F316878B7331}"/>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6" name="Line 19">
              <a:extLst>
                <a:ext uri="{FF2B5EF4-FFF2-40B4-BE49-F238E27FC236}">
                  <a16:creationId xmlns:a16="http://schemas.microsoft.com/office/drawing/2014/main" id="{4F93C9C5-0BE2-439D-B91B-1FBC1B24C2A1}"/>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7" name="Line 20">
              <a:extLst>
                <a:ext uri="{FF2B5EF4-FFF2-40B4-BE49-F238E27FC236}">
                  <a16:creationId xmlns:a16="http://schemas.microsoft.com/office/drawing/2014/main" id="{F7BB4E19-46C2-4AC0-A50E-F987A50CDF9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8" name="Line 22">
              <a:extLst>
                <a:ext uri="{FF2B5EF4-FFF2-40B4-BE49-F238E27FC236}">
                  <a16:creationId xmlns:a16="http://schemas.microsoft.com/office/drawing/2014/main" id="{B09B791D-3173-4AA6-81CF-AAEF92A3C78E}"/>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89" name="Line 23">
              <a:extLst>
                <a:ext uri="{FF2B5EF4-FFF2-40B4-BE49-F238E27FC236}">
                  <a16:creationId xmlns:a16="http://schemas.microsoft.com/office/drawing/2014/main" id="{84803A37-C012-43EE-BBFB-D96452984E8A}"/>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90" name="Line 24">
              <a:extLst>
                <a:ext uri="{FF2B5EF4-FFF2-40B4-BE49-F238E27FC236}">
                  <a16:creationId xmlns:a16="http://schemas.microsoft.com/office/drawing/2014/main" id="{273FC0B0-13F0-4C6E-A8BE-7AA99C5ADD50}"/>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91" name="Line 25">
              <a:extLst>
                <a:ext uri="{FF2B5EF4-FFF2-40B4-BE49-F238E27FC236}">
                  <a16:creationId xmlns:a16="http://schemas.microsoft.com/office/drawing/2014/main" id="{16AB846A-492B-4BB6-9600-87CD15BE3176}"/>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92" name="Line 26">
              <a:extLst>
                <a:ext uri="{FF2B5EF4-FFF2-40B4-BE49-F238E27FC236}">
                  <a16:creationId xmlns:a16="http://schemas.microsoft.com/office/drawing/2014/main" id="{0C42D78F-8AA8-4B38-9EFB-8EC1DD67E96B}"/>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sp>
        <p:nvSpPr>
          <p:cNvPr id="93" name="Rectangle: Rounded Corners 2">
            <a:extLst>
              <a:ext uri="{FF2B5EF4-FFF2-40B4-BE49-F238E27FC236}">
                <a16:creationId xmlns:a16="http://schemas.microsoft.com/office/drawing/2014/main" id="{EF1A535F-4BDF-4519-B693-C495CDD4D092}"/>
              </a:ext>
            </a:extLst>
          </p:cNvPr>
          <p:cNvSpPr/>
          <p:nvPr/>
        </p:nvSpPr>
        <p:spPr bwMode="auto">
          <a:xfrm>
            <a:off x="603748" y="1689859"/>
            <a:ext cx="5091500" cy="2053074"/>
          </a:xfrm>
          <a:prstGeom prst="roundRect">
            <a:avLst>
              <a:gd name="adj" fmla="val 703"/>
            </a:avLst>
          </a:prstGeom>
          <a:solidFill>
            <a:schemeClr val="accent5">
              <a:lumMod val="75000"/>
              <a:lumOff val="25000"/>
              <a:alpha val="2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94" name="Rectangle: Rounded Corners 26">
            <a:extLst>
              <a:ext uri="{FF2B5EF4-FFF2-40B4-BE49-F238E27FC236}">
                <a16:creationId xmlns:a16="http://schemas.microsoft.com/office/drawing/2014/main" id="{ED1AEB2D-ADA6-4E5D-9CF5-DBDCBECEE3A4}"/>
              </a:ext>
            </a:extLst>
          </p:cNvPr>
          <p:cNvSpPr/>
          <p:nvPr/>
        </p:nvSpPr>
        <p:spPr bwMode="auto">
          <a:xfrm>
            <a:off x="831898" y="1867374"/>
            <a:ext cx="4635198" cy="1195558"/>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5" name="Rectangle: Rounded Corners 27">
            <a:extLst>
              <a:ext uri="{FF2B5EF4-FFF2-40B4-BE49-F238E27FC236}">
                <a16:creationId xmlns:a16="http://schemas.microsoft.com/office/drawing/2014/main" id="{58149EDF-7F6C-4B56-A264-B9A063C88693}"/>
              </a:ext>
            </a:extLst>
          </p:cNvPr>
          <p:cNvSpPr/>
          <p:nvPr/>
        </p:nvSpPr>
        <p:spPr bwMode="auto">
          <a:xfrm>
            <a:off x="2300016" y="2500465"/>
            <a:ext cx="2986484"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96" name="Rectangle: Rounded Corners 28">
            <a:extLst>
              <a:ext uri="{FF2B5EF4-FFF2-40B4-BE49-F238E27FC236}">
                <a16:creationId xmlns:a16="http://schemas.microsoft.com/office/drawing/2014/main" id="{E40423D1-23BD-441E-A306-56F76415B187}"/>
              </a:ext>
            </a:extLst>
          </p:cNvPr>
          <p:cNvSpPr/>
          <p:nvPr/>
        </p:nvSpPr>
        <p:spPr bwMode="auto">
          <a:xfrm>
            <a:off x="2300017" y="1992066"/>
            <a:ext cx="1291299"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89641"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97" name="Rectangle: Rounded Corners 29">
            <a:extLst>
              <a:ext uri="{FF2B5EF4-FFF2-40B4-BE49-F238E27FC236}">
                <a16:creationId xmlns:a16="http://schemas.microsoft.com/office/drawing/2014/main" id="{89A80584-0CB1-40E9-B47F-E52B058A4EA0}"/>
              </a:ext>
            </a:extLst>
          </p:cNvPr>
          <p:cNvSpPr/>
          <p:nvPr/>
        </p:nvSpPr>
        <p:spPr bwMode="auto">
          <a:xfrm>
            <a:off x="3659332" y="1992066"/>
            <a:ext cx="497044"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98" name="Rectangle: Rounded Corners 33">
            <a:extLst>
              <a:ext uri="{FF2B5EF4-FFF2-40B4-BE49-F238E27FC236}">
                <a16:creationId xmlns:a16="http://schemas.microsoft.com/office/drawing/2014/main" id="{18DF4A4A-8995-4F07-BB80-C016A6BF05C7}"/>
              </a:ext>
            </a:extLst>
          </p:cNvPr>
          <p:cNvSpPr/>
          <p:nvPr/>
        </p:nvSpPr>
        <p:spPr bwMode="auto">
          <a:xfrm>
            <a:off x="4224395" y="1992066"/>
            <a:ext cx="497044"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99" name="Rectangle: Rounded Corners 34">
            <a:extLst>
              <a:ext uri="{FF2B5EF4-FFF2-40B4-BE49-F238E27FC236}">
                <a16:creationId xmlns:a16="http://schemas.microsoft.com/office/drawing/2014/main" id="{A5B3F6A8-AF14-4F86-9EA3-92D3D60FD394}"/>
              </a:ext>
            </a:extLst>
          </p:cNvPr>
          <p:cNvSpPr/>
          <p:nvPr/>
        </p:nvSpPr>
        <p:spPr bwMode="auto">
          <a:xfrm>
            <a:off x="4789456" y="1992066"/>
            <a:ext cx="497044" cy="42657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100" name="Rectangle: Rounded Corners 25">
            <a:extLst>
              <a:ext uri="{FF2B5EF4-FFF2-40B4-BE49-F238E27FC236}">
                <a16:creationId xmlns:a16="http://schemas.microsoft.com/office/drawing/2014/main" id="{5FBB9B5B-4FD5-4F0F-B5CD-E37C63449792}"/>
              </a:ext>
            </a:extLst>
          </p:cNvPr>
          <p:cNvSpPr/>
          <p:nvPr/>
        </p:nvSpPr>
        <p:spPr bwMode="auto">
          <a:xfrm>
            <a:off x="831898" y="3144761"/>
            <a:ext cx="4635198" cy="42065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49B57C67-496D-4738-864F-069472271E1C}"/>
              </a:ext>
            </a:extLst>
          </p:cNvPr>
          <p:cNvGrpSpPr/>
          <p:nvPr/>
        </p:nvGrpSpPr>
        <p:grpSpPr>
          <a:xfrm>
            <a:off x="2405438" y="2585668"/>
            <a:ext cx="254077" cy="259183"/>
            <a:chOff x="893763" y="-434975"/>
            <a:chExt cx="869950" cy="869950"/>
          </a:xfrm>
        </p:grpSpPr>
        <p:sp>
          <p:nvSpPr>
            <p:cNvPr id="102" name="Freeform 12">
              <a:extLst>
                <a:ext uri="{FF2B5EF4-FFF2-40B4-BE49-F238E27FC236}">
                  <a16:creationId xmlns:a16="http://schemas.microsoft.com/office/drawing/2014/main" id="{260A8736-8E7E-40F8-A3F2-64F5B7144B41}"/>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3" name="Rectangle 13">
              <a:extLst>
                <a:ext uri="{FF2B5EF4-FFF2-40B4-BE49-F238E27FC236}">
                  <a16:creationId xmlns:a16="http://schemas.microsoft.com/office/drawing/2014/main" id="{05DD30BC-6486-4F05-960C-E2F91C552E82}"/>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4" name="Line 14">
              <a:extLst>
                <a:ext uri="{FF2B5EF4-FFF2-40B4-BE49-F238E27FC236}">
                  <a16:creationId xmlns:a16="http://schemas.microsoft.com/office/drawing/2014/main" id="{4CB1110C-C043-4FDE-BE08-BE93FB8F0AD6}"/>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5" name="Line 15">
              <a:extLst>
                <a:ext uri="{FF2B5EF4-FFF2-40B4-BE49-F238E27FC236}">
                  <a16:creationId xmlns:a16="http://schemas.microsoft.com/office/drawing/2014/main" id="{580D982C-7B00-45F9-90E0-4C85671F1F8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6" name="Line 16">
              <a:extLst>
                <a:ext uri="{FF2B5EF4-FFF2-40B4-BE49-F238E27FC236}">
                  <a16:creationId xmlns:a16="http://schemas.microsoft.com/office/drawing/2014/main" id="{CBD564E2-C773-45EF-918E-9EA470BB4CAE}"/>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7" name="Line 17">
              <a:extLst>
                <a:ext uri="{FF2B5EF4-FFF2-40B4-BE49-F238E27FC236}">
                  <a16:creationId xmlns:a16="http://schemas.microsoft.com/office/drawing/2014/main" id="{70715AE0-0980-4A18-BD6E-CF4155515D21}"/>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8" name="Line 18">
              <a:extLst>
                <a:ext uri="{FF2B5EF4-FFF2-40B4-BE49-F238E27FC236}">
                  <a16:creationId xmlns:a16="http://schemas.microsoft.com/office/drawing/2014/main" id="{61B87C1F-2A95-4212-B35F-3AF43AEB07FD}"/>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09" name="Line 19">
              <a:extLst>
                <a:ext uri="{FF2B5EF4-FFF2-40B4-BE49-F238E27FC236}">
                  <a16:creationId xmlns:a16="http://schemas.microsoft.com/office/drawing/2014/main" id="{01F7994E-31A2-49E6-AB53-0E01054B0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10" name="Line 20">
              <a:extLst>
                <a:ext uri="{FF2B5EF4-FFF2-40B4-BE49-F238E27FC236}">
                  <a16:creationId xmlns:a16="http://schemas.microsoft.com/office/drawing/2014/main" id="{56037440-2629-48A0-A984-D89BCD3B885B}"/>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11" name="Line 22">
              <a:extLst>
                <a:ext uri="{FF2B5EF4-FFF2-40B4-BE49-F238E27FC236}">
                  <a16:creationId xmlns:a16="http://schemas.microsoft.com/office/drawing/2014/main" id="{65978D1A-E592-4946-A524-8F75E645ED89}"/>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12" name="Line 23">
              <a:extLst>
                <a:ext uri="{FF2B5EF4-FFF2-40B4-BE49-F238E27FC236}">
                  <a16:creationId xmlns:a16="http://schemas.microsoft.com/office/drawing/2014/main" id="{A40F09F1-0F1C-4EF4-909F-A59B915CD652}"/>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13" name="Line 24">
              <a:extLst>
                <a:ext uri="{FF2B5EF4-FFF2-40B4-BE49-F238E27FC236}">
                  <a16:creationId xmlns:a16="http://schemas.microsoft.com/office/drawing/2014/main" id="{66020C43-3ADA-4D11-BD01-54956F76695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14" name="Line 25">
              <a:extLst>
                <a:ext uri="{FF2B5EF4-FFF2-40B4-BE49-F238E27FC236}">
                  <a16:creationId xmlns:a16="http://schemas.microsoft.com/office/drawing/2014/main" id="{6951D8E5-6D88-4D36-A17B-EE2275690DDE}"/>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15" name="Line 26">
              <a:extLst>
                <a:ext uri="{FF2B5EF4-FFF2-40B4-BE49-F238E27FC236}">
                  <a16:creationId xmlns:a16="http://schemas.microsoft.com/office/drawing/2014/main" id="{D0672A57-1010-4171-BA44-9430C76DD9DD}"/>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116" name="Group 115">
            <a:extLst>
              <a:ext uri="{FF2B5EF4-FFF2-40B4-BE49-F238E27FC236}">
                <a16:creationId xmlns:a16="http://schemas.microsoft.com/office/drawing/2014/main" id="{B475B428-970E-45F1-9A3B-C15966802906}"/>
              </a:ext>
            </a:extLst>
          </p:cNvPr>
          <p:cNvGrpSpPr/>
          <p:nvPr/>
        </p:nvGrpSpPr>
        <p:grpSpPr>
          <a:xfrm>
            <a:off x="3828137" y="2167535"/>
            <a:ext cx="159436" cy="174481"/>
            <a:chOff x="-159879" y="3757361"/>
            <a:chExt cx="777240" cy="850583"/>
          </a:xfrm>
        </p:grpSpPr>
        <p:sp>
          <p:nvSpPr>
            <p:cNvPr id="117" name="Freeform: Shape 183">
              <a:extLst>
                <a:ext uri="{FF2B5EF4-FFF2-40B4-BE49-F238E27FC236}">
                  <a16:creationId xmlns:a16="http://schemas.microsoft.com/office/drawing/2014/main" id="{50D67628-7A97-4423-BF37-FCD0F203D54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118" name="Freeform: Shape 184">
              <a:extLst>
                <a:ext uri="{FF2B5EF4-FFF2-40B4-BE49-F238E27FC236}">
                  <a16:creationId xmlns:a16="http://schemas.microsoft.com/office/drawing/2014/main" id="{EA68062E-AE75-4D15-A4C9-FD2CBC66539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119" name="Freeform: Shape 185">
              <a:extLst>
                <a:ext uri="{FF2B5EF4-FFF2-40B4-BE49-F238E27FC236}">
                  <a16:creationId xmlns:a16="http://schemas.microsoft.com/office/drawing/2014/main" id="{F643545A-E3A7-4D39-80EB-B37D9A147B2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120" name="Group 119">
            <a:extLst>
              <a:ext uri="{FF2B5EF4-FFF2-40B4-BE49-F238E27FC236}">
                <a16:creationId xmlns:a16="http://schemas.microsoft.com/office/drawing/2014/main" id="{22C15BEB-4331-4C3A-877D-71DCDF4BBEC9}"/>
              </a:ext>
            </a:extLst>
          </p:cNvPr>
          <p:cNvGrpSpPr/>
          <p:nvPr/>
        </p:nvGrpSpPr>
        <p:grpSpPr>
          <a:xfrm>
            <a:off x="4393198" y="2167535"/>
            <a:ext cx="159436" cy="174481"/>
            <a:chOff x="-159879" y="3757361"/>
            <a:chExt cx="777240" cy="850583"/>
          </a:xfrm>
        </p:grpSpPr>
        <p:sp>
          <p:nvSpPr>
            <p:cNvPr id="121" name="Freeform: Shape 187">
              <a:extLst>
                <a:ext uri="{FF2B5EF4-FFF2-40B4-BE49-F238E27FC236}">
                  <a16:creationId xmlns:a16="http://schemas.microsoft.com/office/drawing/2014/main" id="{8D8DAA6E-FE11-4946-9090-0267CA9ED378}"/>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122" name="Freeform: Shape 188">
              <a:extLst>
                <a:ext uri="{FF2B5EF4-FFF2-40B4-BE49-F238E27FC236}">
                  <a16:creationId xmlns:a16="http://schemas.microsoft.com/office/drawing/2014/main" id="{1936A681-0890-40AD-B892-1D973BC3A12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123" name="Freeform: Shape 189">
              <a:extLst>
                <a:ext uri="{FF2B5EF4-FFF2-40B4-BE49-F238E27FC236}">
                  <a16:creationId xmlns:a16="http://schemas.microsoft.com/office/drawing/2014/main" id="{4F0D5B4A-C8E9-4604-8989-A2FA3A93BC8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124" name="Group 123">
            <a:extLst>
              <a:ext uri="{FF2B5EF4-FFF2-40B4-BE49-F238E27FC236}">
                <a16:creationId xmlns:a16="http://schemas.microsoft.com/office/drawing/2014/main" id="{C36BE699-4D96-426E-A832-360ED3F6BD6B}"/>
              </a:ext>
            </a:extLst>
          </p:cNvPr>
          <p:cNvGrpSpPr/>
          <p:nvPr/>
        </p:nvGrpSpPr>
        <p:grpSpPr>
          <a:xfrm>
            <a:off x="4954847" y="2167535"/>
            <a:ext cx="159436" cy="174481"/>
            <a:chOff x="-159879" y="3757361"/>
            <a:chExt cx="777240" cy="850583"/>
          </a:xfrm>
        </p:grpSpPr>
        <p:sp>
          <p:nvSpPr>
            <p:cNvPr id="125" name="Freeform: Shape 191">
              <a:extLst>
                <a:ext uri="{FF2B5EF4-FFF2-40B4-BE49-F238E27FC236}">
                  <a16:creationId xmlns:a16="http://schemas.microsoft.com/office/drawing/2014/main" id="{0579A276-B8AF-45F8-8CB9-D6F7067A3E5F}"/>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126" name="Freeform: Shape 192">
              <a:extLst>
                <a:ext uri="{FF2B5EF4-FFF2-40B4-BE49-F238E27FC236}">
                  <a16:creationId xmlns:a16="http://schemas.microsoft.com/office/drawing/2014/main" id="{8854F893-EB89-4ED6-B02D-D79EEB7D2AA2}"/>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127" name="Freeform: Shape 193">
              <a:extLst>
                <a:ext uri="{FF2B5EF4-FFF2-40B4-BE49-F238E27FC236}">
                  <a16:creationId xmlns:a16="http://schemas.microsoft.com/office/drawing/2014/main" id="{91319078-46BD-4F92-915F-0DDBC5A8340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128" name="Group 127">
            <a:extLst>
              <a:ext uri="{FF2B5EF4-FFF2-40B4-BE49-F238E27FC236}">
                <a16:creationId xmlns:a16="http://schemas.microsoft.com/office/drawing/2014/main" id="{462C4C10-E379-4C61-A488-D616604CA3E5}"/>
              </a:ext>
            </a:extLst>
          </p:cNvPr>
          <p:cNvGrpSpPr/>
          <p:nvPr/>
        </p:nvGrpSpPr>
        <p:grpSpPr>
          <a:xfrm>
            <a:off x="982992" y="2361878"/>
            <a:ext cx="277852" cy="206549"/>
            <a:chOff x="11622088" y="3221038"/>
            <a:chExt cx="958850" cy="712788"/>
          </a:xfrm>
        </p:grpSpPr>
        <p:sp>
          <p:nvSpPr>
            <p:cNvPr id="129" name="Rectangle 39">
              <a:extLst>
                <a:ext uri="{FF2B5EF4-FFF2-40B4-BE49-F238E27FC236}">
                  <a16:creationId xmlns:a16="http://schemas.microsoft.com/office/drawing/2014/main" id="{BC47A46B-5D53-4BE2-93B6-92547DC70D19}"/>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0" name="Line 40">
              <a:extLst>
                <a:ext uri="{FF2B5EF4-FFF2-40B4-BE49-F238E27FC236}">
                  <a16:creationId xmlns:a16="http://schemas.microsoft.com/office/drawing/2014/main" id="{7634DCA2-0D23-418D-9734-282CE23B21DF}"/>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1" name="Line 41">
              <a:extLst>
                <a:ext uri="{FF2B5EF4-FFF2-40B4-BE49-F238E27FC236}">
                  <a16:creationId xmlns:a16="http://schemas.microsoft.com/office/drawing/2014/main" id="{7EBB1BD8-6D1E-4C20-83AC-A1476CBD654C}"/>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132" name="Group 131">
            <a:extLst>
              <a:ext uri="{FF2B5EF4-FFF2-40B4-BE49-F238E27FC236}">
                <a16:creationId xmlns:a16="http://schemas.microsoft.com/office/drawing/2014/main" id="{9D1DE649-2A99-42BC-B60E-A1CDED42F801}"/>
              </a:ext>
            </a:extLst>
          </p:cNvPr>
          <p:cNvGrpSpPr/>
          <p:nvPr/>
        </p:nvGrpSpPr>
        <p:grpSpPr>
          <a:xfrm>
            <a:off x="2391872" y="2103446"/>
            <a:ext cx="258659" cy="204436"/>
            <a:chOff x="11757025" y="2832101"/>
            <a:chExt cx="461963" cy="365125"/>
          </a:xfrm>
        </p:grpSpPr>
        <p:sp>
          <p:nvSpPr>
            <p:cNvPr id="133" name="Freeform 30">
              <a:extLst>
                <a:ext uri="{FF2B5EF4-FFF2-40B4-BE49-F238E27FC236}">
                  <a16:creationId xmlns:a16="http://schemas.microsoft.com/office/drawing/2014/main" id="{5327F035-CA7B-43A0-B995-42FC8F05D851}"/>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4" name="Line 31">
              <a:extLst>
                <a:ext uri="{FF2B5EF4-FFF2-40B4-BE49-F238E27FC236}">
                  <a16:creationId xmlns:a16="http://schemas.microsoft.com/office/drawing/2014/main" id="{D65AE685-9F00-459C-AFBB-96083D1C06B0}"/>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5" name="Oval 32">
              <a:extLst>
                <a:ext uri="{FF2B5EF4-FFF2-40B4-BE49-F238E27FC236}">
                  <a16:creationId xmlns:a16="http://schemas.microsoft.com/office/drawing/2014/main" id="{888A362B-B1CA-4036-8289-4B077425A882}"/>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6" name="Oval 33">
              <a:extLst>
                <a:ext uri="{FF2B5EF4-FFF2-40B4-BE49-F238E27FC236}">
                  <a16:creationId xmlns:a16="http://schemas.microsoft.com/office/drawing/2014/main" id="{026A914F-58CD-4AA4-873D-FBF9AC3064A7}"/>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7" name="Oval 34">
              <a:extLst>
                <a:ext uri="{FF2B5EF4-FFF2-40B4-BE49-F238E27FC236}">
                  <a16:creationId xmlns:a16="http://schemas.microsoft.com/office/drawing/2014/main" id="{437EBABC-8CC5-4C10-B393-9589D8653511}"/>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38" name="Line 35">
              <a:extLst>
                <a:ext uri="{FF2B5EF4-FFF2-40B4-BE49-F238E27FC236}">
                  <a16:creationId xmlns:a16="http://schemas.microsoft.com/office/drawing/2014/main" id="{B619BF96-A2D3-4729-882C-70CDECCFE03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grpSp>
        <p:nvGrpSpPr>
          <p:cNvPr id="139" name="Group 138">
            <a:extLst>
              <a:ext uri="{FF2B5EF4-FFF2-40B4-BE49-F238E27FC236}">
                <a16:creationId xmlns:a16="http://schemas.microsoft.com/office/drawing/2014/main" id="{CF19D087-2524-4F99-B24E-CB61AC529D0A}"/>
              </a:ext>
            </a:extLst>
          </p:cNvPr>
          <p:cNvGrpSpPr/>
          <p:nvPr/>
        </p:nvGrpSpPr>
        <p:grpSpPr>
          <a:xfrm>
            <a:off x="954231" y="3274812"/>
            <a:ext cx="325272" cy="159388"/>
            <a:chOff x="92603" y="44698"/>
            <a:chExt cx="851960" cy="353283"/>
          </a:xfrm>
        </p:grpSpPr>
        <p:sp>
          <p:nvSpPr>
            <p:cNvPr id="140" name="Oval 32">
              <a:extLst>
                <a:ext uri="{FF2B5EF4-FFF2-40B4-BE49-F238E27FC236}">
                  <a16:creationId xmlns:a16="http://schemas.microsoft.com/office/drawing/2014/main" id="{FFEC68CC-0B80-4425-BAB4-436B5CF0B3E2}"/>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41" name="Oval 33">
              <a:extLst>
                <a:ext uri="{FF2B5EF4-FFF2-40B4-BE49-F238E27FC236}">
                  <a16:creationId xmlns:a16="http://schemas.microsoft.com/office/drawing/2014/main" id="{9F1A7846-4F7A-4E4D-8BED-93EB1278D24C}"/>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42" name="Oval 34">
              <a:extLst>
                <a:ext uri="{FF2B5EF4-FFF2-40B4-BE49-F238E27FC236}">
                  <a16:creationId xmlns:a16="http://schemas.microsoft.com/office/drawing/2014/main" id="{9C9D5A9B-625A-4A50-AD14-06525378DD43}"/>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43" name="Rectangle: Rounded Corners 270">
              <a:extLst>
                <a:ext uri="{FF2B5EF4-FFF2-40B4-BE49-F238E27FC236}">
                  <a16:creationId xmlns:a16="http://schemas.microsoft.com/office/drawing/2014/main" id="{443515DA-D44B-4F60-BBA2-7F315E8A22F0}"/>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Rounded Corners 271">
              <a:extLst>
                <a:ext uri="{FF2B5EF4-FFF2-40B4-BE49-F238E27FC236}">
                  <a16:creationId xmlns:a16="http://schemas.microsoft.com/office/drawing/2014/main" id="{E8A59E3A-6D72-4AD0-99BB-B0D1B58E425D}"/>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 name="Straight Connector 3">
            <a:extLst>
              <a:ext uri="{FF2B5EF4-FFF2-40B4-BE49-F238E27FC236}">
                <a16:creationId xmlns:a16="http://schemas.microsoft.com/office/drawing/2014/main" id="{3E93ECAB-2211-474A-9D61-88D3D9FD091D}"/>
              </a:ext>
            </a:extLst>
          </p:cNvPr>
          <p:cNvCxnSpPr>
            <a:cxnSpLocks/>
          </p:cNvCxnSpPr>
          <p:nvPr/>
        </p:nvCxnSpPr>
        <p:spPr>
          <a:xfrm>
            <a:off x="6218237" y="1348619"/>
            <a:ext cx="0" cy="44099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D33858D-8507-4FEF-8A7E-C051A1511BE0}"/>
              </a:ext>
            </a:extLst>
          </p:cNvPr>
          <p:cNvSpPr txBox="1"/>
          <p:nvPr/>
        </p:nvSpPr>
        <p:spPr>
          <a:xfrm>
            <a:off x="483286" y="4237437"/>
            <a:ext cx="5326230" cy="1351139"/>
          </a:xfrm>
          <a:prstGeom prst="rect">
            <a:avLst/>
          </a:prstGeom>
          <a:noFill/>
        </p:spPr>
        <p:txBody>
          <a:bodyPr wrap="square" lIns="182880" tIns="146304" rIns="182880" bIns="146304" rtlCol="0">
            <a:spAutoFit/>
          </a:bodyPr>
          <a:lstStyle/>
          <a:p>
            <a:pPr>
              <a:lnSpc>
                <a:spcPct val="90000"/>
              </a:lnSpc>
              <a:spcAft>
                <a:spcPts val="2400"/>
              </a:spcAft>
            </a:pPr>
            <a:r>
              <a:rPr lang="en-US" dirty="0">
                <a:gradFill>
                  <a:gsLst>
                    <a:gs pos="2917">
                      <a:schemeClr val="tx1"/>
                    </a:gs>
                    <a:gs pos="30000">
                      <a:schemeClr val="tx1"/>
                    </a:gs>
                  </a:gsLst>
                  <a:lin ang="5400000" scaled="0"/>
                </a:gradFill>
              </a:rPr>
              <a:t>Namespace, resource control and process isolation</a:t>
            </a:r>
          </a:p>
          <a:p>
            <a:pPr>
              <a:lnSpc>
                <a:spcPct val="90000"/>
              </a:lnSpc>
              <a:spcAft>
                <a:spcPts val="2400"/>
              </a:spcAft>
            </a:pPr>
            <a:r>
              <a:rPr lang="en-US" dirty="0">
                <a:gradFill>
                  <a:gsLst>
                    <a:gs pos="2917">
                      <a:schemeClr val="tx1"/>
                    </a:gs>
                    <a:gs pos="30000">
                      <a:schemeClr val="tx1"/>
                    </a:gs>
                  </a:gsLst>
                  <a:lin ang="5400000" scaled="0"/>
                </a:gradFill>
              </a:rPr>
              <a:t>Shared host kernel</a:t>
            </a:r>
          </a:p>
        </p:txBody>
      </p:sp>
      <p:sp>
        <p:nvSpPr>
          <p:cNvPr id="149" name="TextBox 148">
            <a:extLst>
              <a:ext uri="{FF2B5EF4-FFF2-40B4-BE49-F238E27FC236}">
                <a16:creationId xmlns:a16="http://schemas.microsoft.com/office/drawing/2014/main" id="{C41F2ACD-587B-4963-9208-2D9F50F4FEC1}"/>
              </a:ext>
            </a:extLst>
          </p:cNvPr>
          <p:cNvSpPr txBox="1"/>
          <p:nvPr/>
        </p:nvSpPr>
        <p:spPr>
          <a:xfrm>
            <a:off x="6762813" y="4236926"/>
            <a:ext cx="5326230" cy="1101840"/>
          </a:xfrm>
          <a:prstGeom prst="rect">
            <a:avLst/>
          </a:prstGeom>
          <a:noFill/>
        </p:spPr>
        <p:txBody>
          <a:bodyPr wrap="square" lIns="182880" tIns="146304" rIns="182880" bIns="146304" rtlCol="0">
            <a:spAutoFit/>
          </a:bodyPr>
          <a:lstStyle/>
          <a:p>
            <a:pPr>
              <a:lnSpc>
                <a:spcPct val="90000"/>
              </a:lnSpc>
              <a:spcAft>
                <a:spcPts val="2400"/>
              </a:spcAft>
            </a:pPr>
            <a:r>
              <a:rPr lang="en-US" dirty="0">
                <a:gradFill>
                  <a:gsLst>
                    <a:gs pos="2917">
                      <a:schemeClr val="tx1"/>
                    </a:gs>
                    <a:gs pos="30000">
                      <a:schemeClr val="tx1"/>
                    </a:gs>
                  </a:gsLst>
                  <a:lin ang="5400000" scaled="0"/>
                </a:gradFill>
              </a:rPr>
              <a:t>Run inside a light-weight, utility VM</a:t>
            </a:r>
          </a:p>
          <a:p>
            <a:pPr>
              <a:lnSpc>
                <a:spcPct val="90000"/>
              </a:lnSpc>
              <a:spcAft>
                <a:spcPts val="2400"/>
              </a:spcAft>
            </a:pPr>
            <a:r>
              <a:rPr lang="en-US" dirty="0">
                <a:gradFill>
                  <a:gsLst>
                    <a:gs pos="2917">
                      <a:schemeClr val="tx1"/>
                    </a:gs>
                    <a:gs pos="30000">
                      <a:schemeClr val="tx1"/>
                    </a:gs>
                  </a:gsLst>
                  <a:lin ang="5400000" scaled="0"/>
                </a:gradFill>
              </a:rPr>
              <a:t>Kernel-level isolation</a:t>
            </a:r>
          </a:p>
        </p:txBody>
      </p:sp>
      <p:sp>
        <p:nvSpPr>
          <p:cNvPr id="11" name="TextBox 10">
            <a:extLst>
              <a:ext uri="{FF2B5EF4-FFF2-40B4-BE49-F238E27FC236}">
                <a16:creationId xmlns:a16="http://schemas.microsoft.com/office/drawing/2014/main" id="{0AF9FD3A-4BE7-4A5A-987A-9C8D96A82548}"/>
              </a:ext>
            </a:extLst>
          </p:cNvPr>
          <p:cNvSpPr txBox="1"/>
          <p:nvPr/>
        </p:nvSpPr>
        <p:spPr>
          <a:xfrm>
            <a:off x="870715" y="6143707"/>
            <a:ext cx="106950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Isolation level can be specified at runtime --isolation=process or </a:t>
            </a:r>
            <a:r>
              <a:rPr lang="en-US" sz="24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hyperv</a:t>
            </a: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372047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7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93" grpId="0" animBg="1"/>
      <p:bldP spid="94" grpId="0" animBg="1"/>
      <p:bldP spid="95" grpId="0" animBg="1"/>
      <p:bldP spid="96" grpId="0" animBg="1"/>
      <p:bldP spid="97" grpId="0" animBg="1"/>
      <p:bldP spid="98" grpId="0" animBg="1"/>
      <p:bldP spid="99" grpId="0" animBg="1"/>
      <p:bldP spid="100" grpId="0" animBg="1"/>
      <p:bldP spid="148" grpId="0"/>
      <p:bldP spid="14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How Hyper-V Containers are Different? </a:t>
            </a:r>
          </a:p>
        </p:txBody>
      </p:sp>
      <p:sp>
        <p:nvSpPr>
          <p:cNvPr id="4" name="Text Placeholder 3"/>
          <p:cNvSpPr>
            <a:spLocks noGrp="1"/>
          </p:cNvSpPr>
          <p:nvPr>
            <p:ph type="body" sz="quarter" idx="10"/>
          </p:nvPr>
        </p:nvSpPr>
        <p:spPr>
          <a:xfrm>
            <a:off x="474072" y="1212849"/>
            <a:ext cx="6161507" cy="8377678"/>
          </a:xfrm>
        </p:spPr>
        <p:txBody>
          <a:bodyPr vert="horz" wrap="square" lIns="146304" tIns="91440" rIns="146304" bIns="91440" rtlCol="0" anchor="t">
            <a:spAutoFit/>
          </a:bodyPr>
          <a:lstStyle/>
          <a:p>
            <a:r>
              <a:rPr lang="en-US" sz="2800" b="1" dirty="0"/>
              <a:t>Windows Server Container </a:t>
            </a:r>
            <a:r>
              <a:rPr lang="en-US" sz="2800" dirty="0"/>
              <a:t>applications that are pushed or pulled from the Docker Hub or local repository can be placed in either a regular Windows Server Container or a Hyper-V Container without any modification.</a:t>
            </a:r>
          </a:p>
          <a:p>
            <a:endParaRPr lang="en-US" sz="2800" dirty="0"/>
          </a:p>
          <a:p>
            <a:r>
              <a:rPr lang="en-US" sz="2800" b="1" dirty="0"/>
              <a:t>Hyper-V Containers</a:t>
            </a:r>
            <a:r>
              <a:rPr lang="en-US" sz="2800" dirty="0"/>
              <a:t> offer both OS virtualization (container) and machine virtualization (VM) in a slightly lighter-weight configuration than a traditional VM. </a:t>
            </a:r>
            <a:endParaRPr lang="en-US" sz="4000" dirty="0"/>
          </a:p>
          <a:p>
            <a:pPr marL="0" indent="0">
              <a:buNone/>
            </a:pPr>
            <a:endParaRPr lang="en-US" sz="2800" dirty="0"/>
          </a:p>
          <a:p>
            <a:endParaRPr lang="en-US" sz="2800" dirty="0"/>
          </a:p>
          <a:p>
            <a:endParaRPr lang="en-US" sz="2800" dirty="0"/>
          </a:p>
          <a:p>
            <a:endParaRPr lang="en-US" sz="2800" dirty="0"/>
          </a:p>
          <a:p>
            <a:endParaRPr lang="en-US" sz="3200" dirty="0"/>
          </a:p>
          <a:p>
            <a:endParaRPr lang="en-US" sz="3200" dirty="0"/>
          </a:p>
        </p:txBody>
      </p:sp>
      <p:pic>
        <p:nvPicPr>
          <p:cNvPr id="3" name="Picture 2">
            <a:extLst>
              <a:ext uri="{FF2B5EF4-FFF2-40B4-BE49-F238E27FC236}">
                <a16:creationId xmlns:a16="http://schemas.microsoft.com/office/drawing/2014/main" id="{3184095C-BBF4-490E-AFFF-10C5F0590033}"/>
              </a:ext>
            </a:extLst>
          </p:cNvPr>
          <p:cNvPicPr>
            <a:picLocks noChangeAspect="1"/>
          </p:cNvPicPr>
          <p:nvPr/>
        </p:nvPicPr>
        <p:blipFill>
          <a:blip r:embed="rId3"/>
          <a:stretch>
            <a:fillRect/>
          </a:stretch>
        </p:blipFill>
        <p:spPr>
          <a:xfrm>
            <a:off x="7226566" y="965542"/>
            <a:ext cx="5062929" cy="5621149"/>
          </a:xfrm>
          <a:prstGeom prst="rect">
            <a:avLst/>
          </a:prstGeom>
        </p:spPr>
      </p:pic>
    </p:spTree>
    <p:extLst>
      <p:ext uri="{BB962C8B-B14F-4D97-AF65-F5344CB8AC3E}">
        <p14:creationId xmlns:p14="http://schemas.microsoft.com/office/powerpoint/2010/main" val="186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639" y="295274"/>
            <a:ext cx="11889564" cy="917575"/>
          </a:xfrm>
        </p:spPr>
        <p:txBody>
          <a:bodyPr/>
          <a:lstStyle/>
          <a:p>
            <a:r>
              <a:rPr lang="en-US" dirty="0">
                <a:solidFill>
                  <a:schemeClr val="accent3"/>
                </a:solidFill>
              </a:rPr>
              <a:t>Hyper V Containers with Linux</a:t>
            </a:r>
          </a:p>
        </p:txBody>
      </p:sp>
      <p:pic>
        <p:nvPicPr>
          <p:cNvPr id="2" name="Picture 1">
            <a:extLst>
              <a:ext uri="{FF2B5EF4-FFF2-40B4-BE49-F238E27FC236}">
                <a16:creationId xmlns:a16="http://schemas.microsoft.com/office/drawing/2014/main" id="{EAE1830C-23D9-4E7B-B56F-C5B7E5C093CD}"/>
              </a:ext>
            </a:extLst>
          </p:cNvPr>
          <p:cNvPicPr>
            <a:picLocks noChangeAspect="1"/>
          </p:cNvPicPr>
          <p:nvPr/>
        </p:nvPicPr>
        <p:blipFill>
          <a:blip r:embed="rId3"/>
          <a:stretch>
            <a:fillRect/>
          </a:stretch>
        </p:blipFill>
        <p:spPr>
          <a:xfrm>
            <a:off x="1959967" y="1248962"/>
            <a:ext cx="8516539" cy="5715798"/>
          </a:xfrm>
          <a:prstGeom prst="rect">
            <a:avLst/>
          </a:prstGeom>
        </p:spPr>
      </p:pic>
    </p:spTree>
    <p:extLst>
      <p:ext uri="{BB962C8B-B14F-4D97-AF65-F5344CB8AC3E}">
        <p14:creationId xmlns:p14="http://schemas.microsoft.com/office/powerpoint/2010/main" val="21381162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Windows Server 2019 Editions </a:t>
            </a:r>
          </a:p>
        </p:txBody>
      </p:sp>
      <p:pic>
        <p:nvPicPr>
          <p:cNvPr id="3" name="Picture 2">
            <a:extLst>
              <a:ext uri="{FF2B5EF4-FFF2-40B4-BE49-F238E27FC236}">
                <a16:creationId xmlns:a16="http://schemas.microsoft.com/office/drawing/2014/main" id="{217BFB0F-BA2C-402E-AD65-CFE78B0FA424}"/>
              </a:ext>
            </a:extLst>
          </p:cNvPr>
          <p:cNvPicPr>
            <a:picLocks noChangeAspect="1"/>
          </p:cNvPicPr>
          <p:nvPr/>
        </p:nvPicPr>
        <p:blipFill rotWithShape="1">
          <a:blip r:embed="rId3"/>
          <a:srcRect t="5703"/>
          <a:stretch/>
        </p:blipFill>
        <p:spPr>
          <a:xfrm>
            <a:off x="1071654" y="1087170"/>
            <a:ext cx="10652516" cy="5907355"/>
          </a:xfrm>
          <a:prstGeom prst="rect">
            <a:avLst/>
          </a:prstGeom>
        </p:spPr>
      </p:pic>
    </p:spTree>
    <p:extLst>
      <p:ext uri="{BB962C8B-B14F-4D97-AF65-F5344CB8AC3E}">
        <p14:creationId xmlns:p14="http://schemas.microsoft.com/office/powerpoint/2010/main" val="19427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21B6DDC-6469-4374-9B1E-94D2AC73A07F}"/>
              </a:ext>
            </a:extLst>
          </p:cNvPr>
          <p:cNvSpPr>
            <a:spLocks noGrp="1"/>
          </p:cNvSpPr>
          <p:nvPr>
            <p:ph type="body" sz="quarter" idx="10"/>
          </p:nvPr>
        </p:nvSpPr>
        <p:spPr>
          <a:xfrm>
            <a:off x="275482" y="1212850"/>
            <a:ext cx="11885514" cy="3779496"/>
          </a:xfrm>
        </p:spPr>
        <p:txBody>
          <a:bodyPr/>
          <a:lstStyle/>
          <a:p>
            <a:pPr marL="349724" indent="-349724">
              <a:spcAft>
                <a:spcPts val="612"/>
              </a:spcAft>
            </a:pPr>
            <a:r>
              <a:rPr lang="en-US" sz="2400" dirty="0"/>
              <a:t>By installing “Docker Desktop for Windows”, Docker developers can use a single Docker CLI to build apps for both Windows or Linux</a:t>
            </a:r>
          </a:p>
          <a:p>
            <a:pPr marL="349724" indent="-349724">
              <a:spcAft>
                <a:spcPts val="612"/>
              </a:spcAft>
            </a:pPr>
            <a:r>
              <a:rPr lang="en-US" sz="2400" dirty="0"/>
              <a:t>Includes everything you need to build, test and ship containerized applications right from your machine</a:t>
            </a:r>
          </a:p>
          <a:p>
            <a:pPr marL="349724" indent="-349724">
              <a:spcAft>
                <a:spcPts val="612"/>
              </a:spcAft>
            </a:pPr>
            <a:r>
              <a:rPr lang="en-US" sz="2400" dirty="0"/>
              <a:t>Integrated tools including the Docker </a:t>
            </a:r>
            <a:r>
              <a:rPr lang="en-US" sz="2400" dirty="0">
                <a:hlinkClick r:id="rId3"/>
              </a:rPr>
              <a:t>command line</a:t>
            </a:r>
            <a:r>
              <a:rPr lang="en-US" sz="2400" dirty="0"/>
              <a:t>, </a:t>
            </a:r>
            <a:r>
              <a:rPr lang="en-US" sz="2400" dirty="0">
                <a:hlinkClick r:id="rId4"/>
              </a:rPr>
              <a:t>Docker Compose</a:t>
            </a:r>
            <a:r>
              <a:rPr lang="en-US" sz="2400" dirty="0"/>
              <a:t> and </a:t>
            </a:r>
            <a:r>
              <a:rPr lang="en-US" sz="2400" dirty="0" err="1">
                <a:hlinkClick r:id="rId5"/>
              </a:rPr>
              <a:t>kubectl</a:t>
            </a:r>
            <a:r>
              <a:rPr lang="en-US" sz="2400" dirty="0"/>
              <a:t> command line</a:t>
            </a:r>
          </a:p>
          <a:p>
            <a:pPr marL="349724" indent="-349724">
              <a:spcAft>
                <a:spcPts val="612"/>
              </a:spcAft>
            </a:pPr>
            <a:r>
              <a:rPr lang="en-US" sz="2400" dirty="0"/>
              <a:t>Docker Desktop allows you to develop applications locally with either Docker Swarm or Kubernetes</a:t>
            </a:r>
          </a:p>
          <a:p>
            <a:pPr marL="0" indent="0">
              <a:buNone/>
            </a:pPr>
            <a:endParaRPr lang="en-US" sz="2400" dirty="0"/>
          </a:p>
        </p:txBody>
      </p:sp>
      <p:sp>
        <p:nvSpPr>
          <p:cNvPr id="5" name="Title 4">
            <a:extLst>
              <a:ext uri="{FF2B5EF4-FFF2-40B4-BE49-F238E27FC236}">
                <a16:creationId xmlns:a16="http://schemas.microsoft.com/office/drawing/2014/main" id="{041CA55E-FED7-42B1-AFD5-7078FA74CC63}"/>
              </a:ext>
            </a:extLst>
          </p:cNvPr>
          <p:cNvSpPr>
            <a:spLocks noGrp="1"/>
          </p:cNvSpPr>
          <p:nvPr>
            <p:ph type="title"/>
          </p:nvPr>
        </p:nvSpPr>
        <p:spPr/>
        <p:txBody>
          <a:bodyPr/>
          <a:lstStyle/>
          <a:p>
            <a:pPr algn="l"/>
            <a:r>
              <a:rPr lang="en-US" dirty="0">
                <a:solidFill>
                  <a:schemeClr val="accent3"/>
                </a:solidFill>
              </a:rPr>
              <a:t>Docker Desktop for Windows</a:t>
            </a:r>
          </a:p>
        </p:txBody>
      </p:sp>
      <p:pic>
        <p:nvPicPr>
          <p:cNvPr id="1026" name="Picture 2" descr="https://www.docker.com/sites/default/files/d8/styles/large/public/2018-11/docker_desktop_orchestration.png?itok=0jeX5U7a">
            <a:extLst>
              <a:ext uri="{FF2B5EF4-FFF2-40B4-BE49-F238E27FC236}">
                <a16:creationId xmlns:a16="http://schemas.microsoft.com/office/drawing/2014/main" id="{088A9106-4701-407D-BD41-3C690BB79A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9152" b="56213"/>
          <a:stretch/>
        </p:blipFill>
        <p:spPr bwMode="auto">
          <a:xfrm>
            <a:off x="10376009" y="4970221"/>
            <a:ext cx="1895647" cy="10623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65A4526-0080-4688-9DE1-DB5558038E11}"/>
              </a:ext>
            </a:extLst>
          </p:cNvPr>
          <p:cNvGrpSpPr/>
          <p:nvPr/>
        </p:nvGrpSpPr>
        <p:grpSpPr>
          <a:xfrm>
            <a:off x="7200799" y="4384012"/>
            <a:ext cx="2830792" cy="2239131"/>
            <a:chOff x="8237323" y="3707752"/>
            <a:chExt cx="2220913" cy="1684006"/>
          </a:xfrm>
        </p:grpSpPr>
        <p:pic>
          <p:nvPicPr>
            <p:cNvPr id="1028" name="Picture 4" descr="https://www.docker.com/sites/default/files/d8/styles/large/public/2018-11/docker_desktop_orchestration.png?itok=0jeX5U7a">
              <a:extLst>
                <a:ext uri="{FF2B5EF4-FFF2-40B4-BE49-F238E27FC236}">
                  <a16:creationId xmlns:a16="http://schemas.microsoft.com/office/drawing/2014/main" id="{C5C40F9A-2C75-4BF9-9EEB-E90D270EB3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050" t="88129"/>
            <a:stretch/>
          </p:blipFill>
          <p:spPr bwMode="auto">
            <a:xfrm>
              <a:off x="8237323" y="5033908"/>
              <a:ext cx="2220913" cy="35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ocker.com/sites/default/files/d8/styles/large/public/2018-11/docker_desktop_orchestration.png?itok=0jeX5U7a">
              <a:extLst>
                <a:ext uri="{FF2B5EF4-FFF2-40B4-BE49-F238E27FC236}">
                  <a16:creationId xmlns:a16="http://schemas.microsoft.com/office/drawing/2014/main" id="{FE7641EA-4D1B-4511-8CDC-944524A964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901" t="43988" r="6461" b="11613"/>
            <a:stretch/>
          </p:blipFill>
          <p:spPr bwMode="auto">
            <a:xfrm>
              <a:off x="8626087" y="3707752"/>
              <a:ext cx="1443384" cy="12398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39673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1CA55E-FED7-42B1-AFD5-7078FA74CC63}"/>
              </a:ext>
            </a:extLst>
          </p:cNvPr>
          <p:cNvSpPr>
            <a:spLocks noGrp="1"/>
          </p:cNvSpPr>
          <p:nvPr>
            <p:ph type="title"/>
          </p:nvPr>
        </p:nvSpPr>
        <p:spPr>
          <a:xfrm>
            <a:off x="274639" y="295274"/>
            <a:ext cx="11889564" cy="917575"/>
          </a:xfrm>
        </p:spPr>
        <p:txBody>
          <a:bodyPr/>
          <a:lstStyle/>
          <a:p>
            <a:pPr algn="l"/>
            <a:r>
              <a:rPr lang="en-US" dirty="0">
                <a:solidFill>
                  <a:schemeClr val="accent3"/>
                </a:solidFill>
              </a:rPr>
              <a:t>Windows 10 vs. Windows Server</a:t>
            </a:r>
          </a:p>
        </p:txBody>
      </p:sp>
      <p:grpSp>
        <p:nvGrpSpPr>
          <p:cNvPr id="13" name="Group 12">
            <a:extLst>
              <a:ext uri="{FF2B5EF4-FFF2-40B4-BE49-F238E27FC236}">
                <a16:creationId xmlns:a16="http://schemas.microsoft.com/office/drawing/2014/main" id="{AD31F68A-7E55-4E94-AE7F-2ADAF79B0EE5}"/>
              </a:ext>
            </a:extLst>
          </p:cNvPr>
          <p:cNvGrpSpPr/>
          <p:nvPr/>
        </p:nvGrpSpPr>
        <p:grpSpPr>
          <a:xfrm>
            <a:off x="1050299" y="1585718"/>
            <a:ext cx="4495100" cy="4364720"/>
            <a:chOff x="303689" y="1964485"/>
            <a:chExt cx="3608779" cy="3504108"/>
          </a:xfrm>
        </p:grpSpPr>
        <p:pic>
          <p:nvPicPr>
            <p:cNvPr id="17" name="Picture 16">
              <a:extLst>
                <a:ext uri="{FF2B5EF4-FFF2-40B4-BE49-F238E27FC236}">
                  <a16:creationId xmlns:a16="http://schemas.microsoft.com/office/drawing/2014/main" id="{ABB3EB82-1849-431A-9EB8-D3305BC10420}"/>
                </a:ext>
              </a:extLst>
            </p:cNvPr>
            <p:cNvPicPr>
              <a:picLocks noChangeAspect="1"/>
            </p:cNvPicPr>
            <p:nvPr/>
          </p:nvPicPr>
          <p:blipFill>
            <a:blip r:embed="rId3"/>
            <a:stretch>
              <a:fillRect/>
            </a:stretch>
          </p:blipFill>
          <p:spPr>
            <a:xfrm>
              <a:off x="643576" y="1964485"/>
              <a:ext cx="2929003" cy="2929012"/>
            </a:xfrm>
            <a:prstGeom prst="rect">
              <a:avLst/>
            </a:prstGeom>
          </p:spPr>
        </p:pic>
        <p:sp>
          <p:nvSpPr>
            <p:cNvPr id="18" name="TextBox 17">
              <a:extLst>
                <a:ext uri="{FF2B5EF4-FFF2-40B4-BE49-F238E27FC236}">
                  <a16:creationId xmlns:a16="http://schemas.microsoft.com/office/drawing/2014/main" id="{2B35A665-EAC7-4F2D-B3AD-77015219D004}"/>
                </a:ext>
              </a:extLst>
            </p:cNvPr>
            <p:cNvSpPr txBox="1"/>
            <p:nvPr/>
          </p:nvSpPr>
          <p:spPr>
            <a:xfrm>
              <a:off x="303689" y="4949033"/>
              <a:ext cx="3608779" cy="519560"/>
            </a:xfrm>
            <a:prstGeom prst="rect">
              <a:avLst/>
            </a:prstGeom>
            <a:noFill/>
          </p:spPr>
          <p:txBody>
            <a:bodyPr wrap="non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Docker Desktop for Windows</a:t>
              </a:r>
            </a:p>
          </p:txBody>
        </p:sp>
      </p:grpSp>
      <p:grpSp>
        <p:nvGrpSpPr>
          <p:cNvPr id="4" name="Group 3">
            <a:extLst>
              <a:ext uri="{FF2B5EF4-FFF2-40B4-BE49-F238E27FC236}">
                <a16:creationId xmlns:a16="http://schemas.microsoft.com/office/drawing/2014/main" id="{6CB10636-5FD3-49EC-983D-42403257CC62}"/>
              </a:ext>
            </a:extLst>
          </p:cNvPr>
          <p:cNvGrpSpPr/>
          <p:nvPr/>
        </p:nvGrpSpPr>
        <p:grpSpPr>
          <a:xfrm>
            <a:off x="6967414" y="1932691"/>
            <a:ext cx="4117710" cy="4010999"/>
            <a:chOff x="6782426" y="1894968"/>
            <a:chExt cx="4037337" cy="3932709"/>
          </a:xfrm>
        </p:grpSpPr>
        <p:pic>
          <p:nvPicPr>
            <p:cNvPr id="11266" name="Picture 2" descr="product logo">
              <a:extLst>
                <a:ext uri="{FF2B5EF4-FFF2-40B4-BE49-F238E27FC236}">
                  <a16:creationId xmlns:a16="http://schemas.microsoft.com/office/drawing/2014/main" id="{C8D97C1E-559F-4ECE-B575-D79F7CDF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062" y="1894968"/>
              <a:ext cx="3068064" cy="306806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7A32509-2170-4905-A4BA-FB1B482B5F90}"/>
                </a:ext>
              </a:extLst>
            </p:cNvPr>
            <p:cNvSpPr txBox="1"/>
            <p:nvPr/>
          </p:nvSpPr>
          <p:spPr>
            <a:xfrm>
              <a:off x="6782426" y="5199761"/>
              <a:ext cx="4037337" cy="627916"/>
            </a:xfrm>
            <a:prstGeom prst="rect">
              <a:avLst/>
            </a:prstGeom>
            <a:noFill/>
          </p:spPr>
          <p:txBody>
            <a:bodyPr wrap="non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Docker on Windows Server</a:t>
              </a:r>
            </a:p>
          </p:txBody>
        </p:sp>
      </p:grpSp>
    </p:spTree>
    <p:extLst>
      <p:ext uri="{BB962C8B-B14F-4D97-AF65-F5344CB8AC3E}">
        <p14:creationId xmlns:p14="http://schemas.microsoft.com/office/powerpoint/2010/main" val="32507127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A26B-784C-4C5F-9E04-8788451FD1D4}"/>
              </a:ext>
            </a:extLst>
          </p:cNvPr>
          <p:cNvSpPr>
            <a:spLocks noGrp="1"/>
          </p:cNvSpPr>
          <p:nvPr>
            <p:ph type="title"/>
          </p:nvPr>
        </p:nvSpPr>
        <p:spPr>
          <a:xfrm>
            <a:off x="274639" y="295274"/>
            <a:ext cx="11889564" cy="917575"/>
          </a:xfrm>
        </p:spPr>
        <p:txBody>
          <a:bodyPr/>
          <a:lstStyle/>
          <a:p>
            <a:r>
              <a:rPr lang="en-US" dirty="0">
                <a:solidFill>
                  <a:schemeClr val="accent3"/>
                </a:solidFill>
              </a:rPr>
              <a:t>Docker on Linux Vs Windows Server</a:t>
            </a:r>
          </a:p>
        </p:txBody>
      </p:sp>
      <p:grpSp>
        <p:nvGrpSpPr>
          <p:cNvPr id="23" name="Group 22">
            <a:extLst>
              <a:ext uri="{FF2B5EF4-FFF2-40B4-BE49-F238E27FC236}">
                <a16:creationId xmlns:a16="http://schemas.microsoft.com/office/drawing/2014/main" id="{FD7195AE-B718-41EA-A51D-38D8DF4A536C}"/>
              </a:ext>
            </a:extLst>
          </p:cNvPr>
          <p:cNvGrpSpPr/>
          <p:nvPr/>
        </p:nvGrpSpPr>
        <p:grpSpPr>
          <a:xfrm>
            <a:off x="1703387" y="1422254"/>
            <a:ext cx="9029699" cy="5243516"/>
            <a:chOff x="1814513" y="1383251"/>
            <a:chExt cx="9201149" cy="5403315"/>
          </a:xfrm>
        </p:grpSpPr>
        <p:sp>
          <p:nvSpPr>
            <p:cNvPr id="5" name="Rectangle 4">
              <a:extLst>
                <a:ext uri="{FF2B5EF4-FFF2-40B4-BE49-F238E27FC236}">
                  <a16:creationId xmlns:a16="http://schemas.microsoft.com/office/drawing/2014/main" id="{D3BA6247-07D8-4DD7-8CA6-3DF493C955AD}"/>
                </a:ext>
              </a:extLst>
            </p:cNvPr>
            <p:cNvSpPr/>
            <p:nvPr/>
          </p:nvSpPr>
          <p:spPr bwMode="auto">
            <a:xfrm>
              <a:off x="1814513" y="4034780"/>
              <a:ext cx="2802728"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i="1" dirty="0" err="1">
                  <a:solidFill>
                    <a:schemeClr val="tx2"/>
                  </a:solidFill>
                  <a:ea typeface="Segoe UI" pitchFamily="34" charset="0"/>
                  <a:cs typeface="Segoe UI" pitchFamily="34" charset="0"/>
                </a:rPr>
                <a:t>containerd</a:t>
              </a:r>
              <a:r>
                <a:rPr lang="en-US" sz="1400" i="1" dirty="0">
                  <a:solidFill>
                    <a:schemeClr val="tx2"/>
                  </a:solidFill>
                  <a:ea typeface="Segoe UI" pitchFamily="34" charset="0"/>
                  <a:cs typeface="Segoe UI" pitchFamily="34" charset="0"/>
                </a:rPr>
                <a:t> + </a:t>
              </a:r>
              <a:r>
                <a:rPr lang="en-US" sz="1400" i="1" dirty="0" err="1">
                  <a:solidFill>
                    <a:schemeClr val="tx2"/>
                  </a:solidFill>
                  <a:ea typeface="Segoe UI" pitchFamily="34" charset="0"/>
                  <a:cs typeface="Segoe UI" pitchFamily="34" charset="0"/>
                </a:rPr>
                <a:t>runc</a:t>
              </a:r>
              <a:endParaRPr lang="en-US" sz="1400" i="1" dirty="0">
                <a:solidFill>
                  <a:schemeClr val="tx2"/>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D7986A16-1AEC-48EF-A4A6-7769EB7A2614}"/>
                </a:ext>
              </a:extLst>
            </p:cNvPr>
            <p:cNvSpPr/>
            <p:nvPr/>
          </p:nvSpPr>
          <p:spPr bwMode="auto">
            <a:xfrm>
              <a:off x="1819077" y="1393763"/>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Docker Client</a:t>
              </a:r>
            </a:p>
          </p:txBody>
        </p:sp>
        <p:sp>
          <p:nvSpPr>
            <p:cNvPr id="7" name="Rectangle 6">
              <a:extLst>
                <a:ext uri="{FF2B5EF4-FFF2-40B4-BE49-F238E27FC236}">
                  <a16:creationId xmlns:a16="http://schemas.microsoft.com/office/drawing/2014/main" id="{15BFD3B3-EDF0-40E1-B690-2F4808BE28E9}"/>
                </a:ext>
              </a:extLst>
            </p:cNvPr>
            <p:cNvSpPr/>
            <p:nvPr/>
          </p:nvSpPr>
          <p:spPr bwMode="auto">
            <a:xfrm>
              <a:off x="4165145" y="1393762"/>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Docker Compose</a:t>
              </a:r>
            </a:p>
          </p:txBody>
        </p:sp>
        <p:sp>
          <p:nvSpPr>
            <p:cNvPr id="8" name="Rectangle 7">
              <a:extLst>
                <a:ext uri="{FF2B5EF4-FFF2-40B4-BE49-F238E27FC236}">
                  <a16:creationId xmlns:a16="http://schemas.microsoft.com/office/drawing/2014/main" id="{3BC6F4F9-44D8-4911-9DD5-12933098A90E}"/>
                </a:ext>
              </a:extLst>
            </p:cNvPr>
            <p:cNvSpPr/>
            <p:nvPr/>
          </p:nvSpPr>
          <p:spPr bwMode="auto">
            <a:xfrm>
              <a:off x="6511212" y="1393762"/>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Docker Registry</a:t>
              </a:r>
            </a:p>
          </p:txBody>
        </p:sp>
        <p:sp>
          <p:nvSpPr>
            <p:cNvPr id="9" name="Rectangle 8">
              <a:extLst>
                <a:ext uri="{FF2B5EF4-FFF2-40B4-BE49-F238E27FC236}">
                  <a16:creationId xmlns:a16="http://schemas.microsoft.com/office/drawing/2014/main" id="{33A6B9A2-DAD3-4EE2-85E5-2B6807B80BD1}"/>
                </a:ext>
              </a:extLst>
            </p:cNvPr>
            <p:cNvSpPr/>
            <p:nvPr/>
          </p:nvSpPr>
          <p:spPr bwMode="auto">
            <a:xfrm>
              <a:off x="8857280" y="1383251"/>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Docker Swarm</a:t>
              </a:r>
            </a:p>
          </p:txBody>
        </p:sp>
        <p:grpSp>
          <p:nvGrpSpPr>
            <p:cNvPr id="21" name="Group 20">
              <a:extLst>
                <a:ext uri="{FF2B5EF4-FFF2-40B4-BE49-F238E27FC236}">
                  <a16:creationId xmlns:a16="http://schemas.microsoft.com/office/drawing/2014/main" id="{CC185AB3-4115-4C64-ABB1-E0C93BA5B202}"/>
                </a:ext>
              </a:extLst>
            </p:cNvPr>
            <p:cNvGrpSpPr/>
            <p:nvPr/>
          </p:nvGrpSpPr>
          <p:grpSpPr>
            <a:xfrm>
              <a:off x="1814513" y="4557717"/>
              <a:ext cx="9201149" cy="2228849"/>
              <a:chOff x="1814513" y="4557717"/>
              <a:chExt cx="9201149" cy="2228849"/>
            </a:xfrm>
          </p:grpSpPr>
          <p:sp>
            <p:nvSpPr>
              <p:cNvPr id="4" name="Rectangle 3">
                <a:extLst>
                  <a:ext uri="{FF2B5EF4-FFF2-40B4-BE49-F238E27FC236}">
                    <a16:creationId xmlns:a16="http://schemas.microsoft.com/office/drawing/2014/main" id="{ED0EFFC5-43DE-46F2-8BE0-37105EB0F573}"/>
                  </a:ext>
                </a:extLst>
              </p:cNvPr>
              <p:cNvSpPr/>
              <p:nvPr/>
            </p:nvSpPr>
            <p:spPr bwMode="auto">
              <a:xfrm>
                <a:off x="1814513" y="4557717"/>
                <a:ext cx="9201149" cy="2228849"/>
              </a:xfrm>
              <a:prstGeom prst="rect">
                <a:avLst/>
              </a:prstGeom>
              <a:solidFill>
                <a:srgbClr val="F2F6FC"/>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solidFill>
                      <a:schemeClr val="tx1"/>
                    </a:solidFill>
                    <a:latin typeface="Segoe UI Semibold" panose="020B0702040204020203" pitchFamily="34" charset="0"/>
                    <a:ea typeface="Segoe UI" pitchFamily="34" charset="0"/>
                    <a:cs typeface="Segoe UI Semibold" panose="020B0702040204020203" pitchFamily="34" charset="0"/>
                  </a:rPr>
                  <a:t>Operating System</a:t>
                </a:r>
              </a:p>
            </p:txBody>
          </p:sp>
          <p:sp>
            <p:nvSpPr>
              <p:cNvPr id="10" name="Rectangle 9">
                <a:extLst>
                  <a:ext uri="{FF2B5EF4-FFF2-40B4-BE49-F238E27FC236}">
                    <a16:creationId xmlns:a16="http://schemas.microsoft.com/office/drawing/2014/main" id="{94A3E850-8B62-4440-AC12-364FAB9A7E9E}"/>
                  </a:ext>
                </a:extLst>
              </p:cNvPr>
              <p:cNvSpPr/>
              <p:nvPr/>
            </p:nvSpPr>
            <p:spPr bwMode="auto">
              <a:xfrm>
                <a:off x="2195512" y="4677073"/>
                <a:ext cx="1982140" cy="15808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Control Groups</a:t>
                </a:r>
              </a:p>
              <a:p>
                <a:pPr algn="ctr" defTabSz="932472" fontAlgn="base">
                  <a:lnSpc>
                    <a:spcPct val="90000"/>
                  </a:lnSpc>
                  <a:spcBef>
                    <a:spcPct val="0"/>
                  </a:spcBef>
                  <a:spcAft>
                    <a:spcPct val="0"/>
                  </a:spcAft>
                </a:pPr>
                <a:r>
                  <a:rPr lang="en-US" sz="1200" i="1" dirty="0" err="1">
                    <a:solidFill>
                      <a:schemeClr val="tx2"/>
                    </a:solidFill>
                    <a:ea typeface="Segoe UI" pitchFamily="34" charset="0"/>
                    <a:cs typeface="Segoe UI" pitchFamily="34" charset="0"/>
                  </a:rPr>
                  <a:t>cgroups</a:t>
                </a:r>
                <a:endParaRPr lang="en-US" sz="1200" i="1" dirty="0">
                  <a:solidFill>
                    <a:schemeClr val="tx2"/>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6347957-971C-4523-A65F-EC9A0410B82A}"/>
                  </a:ext>
                </a:extLst>
              </p:cNvPr>
              <p:cNvSpPr/>
              <p:nvPr/>
            </p:nvSpPr>
            <p:spPr bwMode="auto">
              <a:xfrm>
                <a:off x="4370783" y="4677073"/>
                <a:ext cx="1982140" cy="15808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Namespaces</a:t>
                </a:r>
                <a:endParaRPr lang="en-US" sz="120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en-US" sz="1200" i="1" dirty="0" err="1">
                    <a:solidFill>
                      <a:schemeClr val="tx2"/>
                    </a:solidFill>
                    <a:ea typeface="Segoe UI" pitchFamily="34" charset="0"/>
                    <a:cs typeface="Segoe UI" pitchFamily="34" charset="0"/>
                  </a:rPr>
                  <a:t>Pid</a:t>
                </a:r>
                <a:r>
                  <a:rPr lang="en-US" sz="1200" i="1" dirty="0">
                    <a:solidFill>
                      <a:schemeClr val="tx2"/>
                    </a:solidFill>
                    <a:ea typeface="Segoe UI" pitchFamily="34" charset="0"/>
                    <a:cs typeface="Segoe UI" pitchFamily="34" charset="0"/>
                  </a:rPr>
                  <a:t>, net, </a:t>
                </a:r>
                <a:r>
                  <a:rPr lang="en-US" sz="1200" i="1" dirty="0" err="1">
                    <a:solidFill>
                      <a:schemeClr val="tx2"/>
                    </a:solidFill>
                    <a:ea typeface="Segoe UI" pitchFamily="34" charset="0"/>
                    <a:cs typeface="Segoe UI" pitchFamily="34" charset="0"/>
                  </a:rPr>
                  <a:t>ipc</a:t>
                </a:r>
                <a:r>
                  <a:rPr lang="en-US" sz="1200" i="1" dirty="0">
                    <a:solidFill>
                      <a:schemeClr val="tx2"/>
                    </a:solidFill>
                    <a:ea typeface="Segoe UI" pitchFamily="34" charset="0"/>
                    <a:cs typeface="Segoe UI" pitchFamily="34" charset="0"/>
                  </a:rPr>
                  <a:t>, </a:t>
                </a:r>
                <a:r>
                  <a:rPr lang="en-US" sz="1200" i="1" dirty="0" err="1">
                    <a:solidFill>
                      <a:schemeClr val="tx2"/>
                    </a:solidFill>
                    <a:ea typeface="Segoe UI" pitchFamily="34" charset="0"/>
                    <a:cs typeface="Segoe UI" pitchFamily="34" charset="0"/>
                  </a:rPr>
                  <a:t>mnt</a:t>
                </a:r>
                <a:r>
                  <a:rPr lang="en-US" sz="1200" i="1" dirty="0">
                    <a:solidFill>
                      <a:schemeClr val="tx2"/>
                    </a:solidFill>
                    <a:ea typeface="Segoe UI" pitchFamily="34" charset="0"/>
                    <a:cs typeface="Segoe UI" pitchFamily="34" charset="0"/>
                  </a:rPr>
                  <a:t>, </a:t>
                </a:r>
                <a:r>
                  <a:rPr lang="en-US" sz="1200" i="1" dirty="0" err="1">
                    <a:solidFill>
                      <a:schemeClr val="tx2"/>
                    </a:solidFill>
                    <a:ea typeface="Segoe UI" pitchFamily="34" charset="0"/>
                    <a:cs typeface="Segoe UI" pitchFamily="34" charset="0"/>
                  </a:rPr>
                  <a:t>uts</a:t>
                </a:r>
                <a:endParaRPr lang="en-US" sz="1200" i="1" dirty="0">
                  <a:solidFill>
                    <a:schemeClr val="tx2"/>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77C90A0-FD18-4D0E-9569-EE6197A84430}"/>
                  </a:ext>
                </a:extLst>
              </p:cNvPr>
              <p:cNvSpPr/>
              <p:nvPr/>
            </p:nvSpPr>
            <p:spPr bwMode="auto">
              <a:xfrm>
                <a:off x="6546054" y="4677073"/>
                <a:ext cx="1982140" cy="15808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Layer Capabilities</a:t>
                </a:r>
              </a:p>
              <a:p>
                <a:pPr algn="ctr" defTabSz="932472" fontAlgn="base">
                  <a:lnSpc>
                    <a:spcPct val="90000"/>
                  </a:lnSpc>
                  <a:spcBef>
                    <a:spcPct val="0"/>
                  </a:spcBef>
                  <a:spcAft>
                    <a:spcPct val="0"/>
                  </a:spcAft>
                </a:pPr>
                <a:r>
                  <a:rPr lang="en-US" sz="1200" i="1" dirty="0">
                    <a:solidFill>
                      <a:schemeClr val="tx2"/>
                    </a:solidFill>
                    <a:ea typeface="Segoe UI" pitchFamily="34" charset="0"/>
                    <a:cs typeface="Segoe UI" pitchFamily="34" charset="0"/>
                  </a:rPr>
                  <a:t>Union Filesystems AUFS, </a:t>
                </a:r>
                <a:r>
                  <a:rPr lang="en-US" sz="1200" i="1" dirty="0" err="1">
                    <a:solidFill>
                      <a:schemeClr val="tx2"/>
                    </a:solidFill>
                    <a:ea typeface="Segoe UI" pitchFamily="34" charset="0"/>
                    <a:cs typeface="Segoe UI" pitchFamily="34" charset="0"/>
                  </a:rPr>
                  <a:t>btrfs</a:t>
                </a:r>
                <a:r>
                  <a:rPr lang="en-US" sz="1200" i="1" dirty="0">
                    <a:solidFill>
                      <a:schemeClr val="tx2"/>
                    </a:solidFill>
                    <a:ea typeface="Segoe UI" pitchFamily="34" charset="0"/>
                    <a:cs typeface="Segoe UI" pitchFamily="34" charset="0"/>
                  </a:rPr>
                  <a:t>, </a:t>
                </a:r>
                <a:r>
                  <a:rPr lang="en-US" sz="1200" i="1" dirty="0" err="1">
                    <a:solidFill>
                      <a:schemeClr val="tx2"/>
                    </a:solidFill>
                    <a:ea typeface="Segoe UI" pitchFamily="34" charset="0"/>
                    <a:cs typeface="Segoe UI" pitchFamily="34" charset="0"/>
                  </a:rPr>
                  <a:t>vfs</a:t>
                </a:r>
                <a:r>
                  <a:rPr lang="en-US" sz="1200" i="1" dirty="0">
                    <a:solidFill>
                      <a:schemeClr val="tx2"/>
                    </a:solidFill>
                    <a:ea typeface="Segoe UI" pitchFamily="34" charset="0"/>
                    <a:cs typeface="Segoe UI" pitchFamily="34" charset="0"/>
                  </a:rPr>
                  <a:t>, </a:t>
                </a:r>
                <a:r>
                  <a:rPr lang="en-US" sz="1200" i="1" dirty="0" err="1">
                    <a:solidFill>
                      <a:schemeClr val="tx2"/>
                    </a:solidFill>
                    <a:ea typeface="Segoe UI" pitchFamily="34" charset="0"/>
                    <a:cs typeface="Segoe UI" pitchFamily="34" charset="0"/>
                  </a:rPr>
                  <a:t>zfs</a:t>
                </a:r>
                <a:r>
                  <a:rPr lang="en-US" sz="1200" i="1" dirty="0">
                    <a:solidFill>
                      <a:schemeClr val="tx2"/>
                    </a:solidFill>
                    <a:ea typeface="Segoe UI" pitchFamily="34" charset="0"/>
                    <a:cs typeface="Segoe UI" pitchFamily="34" charset="0"/>
                  </a:rPr>
                  <a:t>*, </a:t>
                </a:r>
                <a:r>
                  <a:rPr lang="en-US" sz="1200" i="1" dirty="0" err="1">
                    <a:solidFill>
                      <a:schemeClr val="tx2"/>
                    </a:solidFill>
                    <a:ea typeface="Segoe UI" pitchFamily="34" charset="0"/>
                    <a:cs typeface="Segoe UI" pitchFamily="34" charset="0"/>
                  </a:rPr>
                  <a:t>DeviceMapper</a:t>
                </a:r>
                <a:endParaRPr lang="en-US" sz="1200" i="1" dirty="0">
                  <a:solidFill>
                    <a:schemeClr val="tx2"/>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83FAB64-4C6E-43E5-B7D5-8B9236A4DC47}"/>
                  </a:ext>
                </a:extLst>
              </p:cNvPr>
              <p:cNvSpPr/>
              <p:nvPr/>
            </p:nvSpPr>
            <p:spPr bwMode="auto">
              <a:xfrm>
                <a:off x="8721325" y="4677073"/>
                <a:ext cx="1982140" cy="15808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Other OS functionality</a:t>
                </a:r>
              </a:p>
            </p:txBody>
          </p:sp>
        </p:grpSp>
        <p:grpSp>
          <p:nvGrpSpPr>
            <p:cNvPr id="20" name="Group 19">
              <a:extLst>
                <a:ext uri="{FF2B5EF4-FFF2-40B4-BE49-F238E27FC236}">
                  <a16:creationId xmlns:a16="http://schemas.microsoft.com/office/drawing/2014/main" id="{352FB823-811E-4FDD-81A0-7D2AEDE03611}"/>
                </a:ext>
              </a:extLst>
            </p:cNvPr>
            <p:cNvGrpSpPr/>
            <p:nvPr/>
          </p:nvGrpSpPr>
          <p:grpSpPr>
            <a:xfrm>
              <a:off x="1814513" y="2388534"/>
              <a:ext cx="9201149" cy="1555216"/>
              <a:chOff x="1814513" y="2388534"/>
              <a:chExt cx="9201149" cy="1555216"/>
            </a:xfrm>
          </p:grpSpPr>
          <p:sp>
            <p:nvSpPr>
              <p:cNvPr id="3" name="Rectangle 2">
                <a:extLst>
                  <a:ext uri="{FF2B5EF4-FFF2-40B4-BE49-F238E27FC236}">
                    <a16:creationId xmlns:a16="http://schemas.microsoft.com/office/drawing/2014/main" id="{B8B448BC-AEBF-4D1C-8EE1-D370AA0333FC}"/>
                  </a:ext>
                </a:extLst>
              </p:cNvPr>
              <p:cNvSpPr/>
              <p:nvPr/>
            </p:nvSpPr>
            <p:spPr bwMode="auto">
              <a:xfrm>
                <a:off x="1814513" y="2388534"/>
                <a:ext cx="9201149" cy="1555216"/>
              </a:xfrm>
              <a:prstGeom prst="rect">
                <a:avLst/>
              </a:prstGeom>
              <a:solidFill>
                <a:srgbClr val="F2F6FC"/>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0D045D-4FD5-4BA5-AAFD-881CF9674724}"/>
                  </a:ext>
                </a:extLst>
              </p:cNvPr>
              <p:cNvSpPr/>
              <p:nvPr/>
            </p:nvSpPr>
            <p:spPr bwMode="auto">
              <a:xfrm>
                <a:off x="1949451" y="3404538"/>
                <a:ext cx="258015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2"/>
                    </a:solidFill>
                    <a:ea typeface="Segoe UI" pitchFamily="34" charset="0"/>
                    <a:cs typeface="Segoe UI" pitchFamily="34" charset="0"/>
                  </a:rPr>
                  <a:t>libcontainerd</a:t>
                </a:r>
                <a:endParaRPr lang="en-US" sz="1400" dirty="0">
                  <a:solidFill>
                    <a:schemeClr val="tx2"/>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5D26D4E-EB3D-43D1-8249-C4A65EC440A5}"/>
                  </a:ext>
                </a:extLst>
              </p:cNvPr>
              <p:cNvSpPr/>
              <p:nvPr/>
            </p:nvSpPr>
            <p:spPr bwMode="auto">
              <a:xfrm>
                <a:off x="4639143" y="3404538"/>
                <a:ext cx="200454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2"/>
                    </a:solidFill>
                    <a:ea typeface="Segoe UI" pitchFamily="34" charset="0"/>
                    <a:cs typeface="Segoe UI" pitchFamily="34" charset="0"/>
                  </a:rPr>
                  <a:t>libnetwork</a:t>
                </a:r>
                <a:endParaRPr lang="en-US" sz="1400" dirty="0">
                  <a:solidFill>
                    <a:schemeClr val="tx2"/>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256C9E1-5FAD-4611-9DE9-6F10EBD25684}"/>
                  </a:ext>
                </a:extLst>
              </p:cNvPr>
              <p:cNvSpPr/>
              <p:nvPr/>
            </p:nvSpPr>
            <p:spPr bwMode="auto">
              <a:xfrm>
                <a:off x="6753225" y="3404537"/>
                <a:ext cx="200454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graph</a:t>
                </a:r>
              </a:p>
            </p:txBody>
          </p:sp>
          <p:sp>
            <p:nvSpPr>
              <p:cNvPr id="17" name="Rectangle 16">
                <a:extLst>
                  <a:ext uri="{FF2B5EF4-FFF2-40B4-BE49-F238E27FC236}">
                    <a16:creationId xmlns:a16="http://schemas.microsoft.com/office/drawing/2014/main" id="{523100A9-D294-4920-8756-D3D9EC46F572}"/>
                  </a:ext>
                </a:extLst>
              </p:cNvPr>
              <p:cNvSpPr/>
              <p:nvPr/>
            </p:nvSpPr>
            <p:spPr bwMode="auto">
              <a:xfrm>
                <a:off x="8867307" y="3420304"/>
                <a:ext cx="200454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plugins</a:t>
                </a:r>
              </a:p>
            </p:txBody>
          </p:sp>
          <p:sp>
            <p:nvSpPr>
              <p:cNvPr id="18" name="Rectangle 17">
                <a:extLst>
                  <a:ext uri="{FF2B5EF4-FFF2-40B4-BE49-F238E27FC236}">
                    <a16:creationId xmlns:a16="http://schemas.microsoft.com/office/drawing/2014/main" id="{48247D6C-91D7-4C09-8C87-00206AC07AF5}"/>
                  </a:ext>
                </a:extLst>
              </p:cNvPr>
              <p:cNvSpPr/>
              <p:nvPr/>
            </p:nvSpPr>
            <p:spPr bwMode="auto">
              <a:xfrm>
                <a:off x="1944436" y="2479564"/>
                <a:ext cx="8927416"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REST Interface</a:t>
                </a:r>
              </a:p>
            </p:txBody>
          </p:sp>
          <p:sp>
            <p:nvSpPr>
              <p:cNvPr id="19" name="TextBox 18">
                <a:extLst>
                  <a:ext uri="{FF2B5EF4-FFF2-40B4-BE49-F238E27FC236}">
                    <a16:creationId xmlns:a16="http://schemas.microsoft.com/office/drawing/2014/main" id="{52A633B6-8AAB-4B88-9CC1-95A790F35206}"/>
                  </a:ext>
                </a:extLst>
              </p:cNvPr>
              <p:cNvSpPr txBox="1"/>
              <p:nvPr/>
            </p:nvSpPr>
            <p:spPr>
              <a:xfrm>
                <a:off x="5392559" y="2875900"/>
                <a:ext cx="1920730" cy="561367"/>
              </a:xfrm>
              <a:prstGeom prst="rect">
                <a:avLst/>
              </a:prstGeom>
              <a:noFill/>
            </p:spPr>
            <p:txBody>
              <a:bodyPr wrap="none" lIns="182880" tIns="146304" rIns="182880" bIns="146304" rtlCol="0">
                <a:spAutoFit/>
              </a:bodyPr>
              <a:lstStyle/>
              <a:p>
                <a:pPr>
                  <a:lnSpc>
                    <a:spcPct val="90000"/>
                  </a:lnSpc>
                  <a:spcAft>
                    <a:spcPts val="600"/>
                  </a:spcAft>
                </a:pPr>
                <a:r>
                  <a:rPr lang="en-US" dirty="0">
                    <a:latin typeface="Segoe UI Semibold" panose="020B0702040204020203" pitchFamily="34" charset="0"/>
                    <a:cs typeface="Segoe UI Semibold" panose="020B0702040204020203" pitchFamily="34" charset="0"/>
                  </a:rPr>
                  <a:t>Docker Engine</a:t>
                </a:r>
              </a:p>
            </p:txBody>
          </p:sp>
        </p:grpSp>
      </p:grpSp>
      <p:grpSp>
        <p:nvGrpSpPr>
          <p:cNvPr id="46" name="Group 45">
            <a:extLst>
              <a:ext uri="{FF2B5EF4-FFF2-40B4-BE49-F238E27FC236}">
                <a16:creationId xmlns:a16="http://schemas.microsoft.com/office/drawing/2014/main" id="{67D540C2-B63A-47AB-985E-61A6B19EA62C}"/>
              </a:ext>
            </a:extLst>
          </p:cNvPr>
          <p:cNvGrpSpPr/>
          <p:nvPr/>
        </p:nvGrpSpPr>
        <p:grpSpPr>
          <a:xfrm>
            <a:off x="1703387" y="1422254"/>
            <a:ext cx="9029699" cy="5243516"/>
            <a:chOff x="1703387" y="1420371"/>
            <a:chExt cx="9029699" cy="5243516"/>
          </a:xfrm>
        </p:grpSpPr>
        <p:grpSp>
          <p:nvGrpSpPr>
            <p:cNvPr id="47" name="Group 46">
              <a:extLst>
                <a:ext uri="{FF2B5EF4-FFF2-40B4-BE49-F238E27FC236}">
                  <a16:creationId xmlns:a16="http://schemas.microsoft.com/office/drawing/2014/main" id="{52B8DAA7-BE0D-4A6E-B11D-197E93AD7650}"/>
                </a:ext>
              </a:extLst>
            </p:cNvPr>
            <p:cNvGrpSpPr/>
            <p:nvPr/>
          </p:nvGrpSpPr>
          <p:grpSpPr>
            <a:xfrm>
              <a:off x="1703387" y="1420371"/>
              <a:ext cx="9029699" cy="5243516"/>
              <a:chOff x="1814513" y="1383251"/>
              <a:chExt cx="9201149" cy="5403315"/>
            </a:xfrm>
          </p:grpSpPr>
          <p:sp>
            <p:nvSpPr>
              <p:cNvPr id="49" name="Rectangle 48">
                <a:extLst>
                  <a:ext uri="{FF2B5EF4-FFF2-40B4-BE49-F238E27FC236}">
                    <a16:creationId xmlns:a16="http://schemas.microsoft.com/office/drawing/2014/main" id="{A8B3B62B-9D06-4903-AE94-201126A4E853}"/>
                  </a:ext>
                </a:extLst>
              </p:cNvPr>
              <p:cNvSpPr/>
              <p:nvPr/>
            </p:nvSpPr>
            <p:spPr bwMode="auto">
              <a:xfrm>
                <a:off x="1819077" y="1393763"/>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Docker Client</a:t>
                </a:r>
              </a:p>
            </p:txBody>
          </p:sp>
          <p:sp>
            <p:nvSpPr>
              <p:cNvPr id="50" name="Rectangle 49">
                <a:extLst>
                  <a:ext uri="{FF2B5EF4-FFF2-40B4-BE49-F238E27FC236}">
                    <a16:creationId xmlns:a16="http://schemas.microsoft.com/office/drawing/2014/main" id="{385458AF-DAF6-4A4E-996E-059FDAB4D21A}"/>
                  </a:ext>
                </a:extLst>
              </p:cNvPr>
              <p:cNvSpPr/>
              <p:nvPr/>
            </p:nvSpPr>
            <p:spPr bwMode="auto">
              <a:xfrm>
                <a:off x="4165145" y="1393762"/>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Docker Compose</a:t>
                </a:r>
              </a:p>
            </p:txBody>
          </p:sp>
          <p:sp>
            <p:nvSpPr>
              <p:cNvPr id="51" name="Rectangle 50">
                <a:extLst>
                  <a:ext uri="{FF2B5EF4-FFF2-40B4-BE49-F238E27FC236}">
                    <a16:creationId xmlns:a16="http://schemas.microsoft.com/office/drawing/2014/main" id="{37422DE6-FDD5-434A-82A7-C2D1CBC3890C}"/>
                  </a:ext>
                </a:extLst>
              </p:cNvPr>
              <p:cNvSpPr/>
              <p:nvPr/>
            </p:nvSpPr>
            <p:spPr bwMode="auto">
              <a:xfrm>
                <a:off x="6511212" y="1393762"/>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Docker Registry</a:t>
                </a:r>
              </a:p>
            </p:txBody>
          </p:sp>
          <p:sp>
            <p:nvSpPr>
              <p:cNvPr id="52" name="Rectangle 51">
                <a:extLst>
                  <a:ext uri="{FF2B5EF4-FFF2-40B4-BE49-F238E27FC236}">
                    <a16:creationId xmlns:a16="http://schemas.microsoft.com/office/drawing/2014/main" id="{DBAB8769-7E55-42B2-8B3B-C8812D578440}"/>
                  </a:ext>
                </a:extLst>
              </p:cNvPr>
              <p:cNvSpPr/>
              <p:nvPr/>
            </p:nvSpPr>
            <p:spPr bwMode="auto">
              <a:xfrm>
                <a:off x="8857280" y="1383251"/>
                <a:ext cx="2158382" cy="917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Docker Swarm</a:t>
                </a:r>
              </a:p>
            </p:txBody>
          </p:sp>
          <p:grpSp>
            <p:nvGrpSpPr>
              <p:cNvPr id="53" name="Group 52">
                <a:extLst>
                  <a:ext uri="{FF2B5EF4-FFF2-40B4-BE49-F238E27FC236}">
                    <a16:creationId xmlns:a16="http://schemas.microsoft.com/office/drawing/2014/main" id="{6FEB3770-B461-4121-8521-E715E9AFFEF9}"/>
                  </a:ext>
                </a:extLst>
              </p:cNvPr>
              <p:cNvGrpSpPr/>
              <p:nvPr/>
            </p:nvGrpSpPr>
            <p:grpSpPr>
              <a:xfrm>
                <a:off x="1814513" y="4557717"/>
                <a:ext cx="9201149" cy="2228849"/>
                <a:chOff x="1814513" y="4557717"/>
                <a:chExt cx="9201149" cy="2228849"/>
              </a:xfrm>
            </p:grpSpPr>
            <p:sp>
              <p:nvSpPr>
                <p:cNvPr id="62" name="Rectangle 61">
                  <a:extLst>
                    <a:ext uri="{FF2B5EF4-FFF2-40B4-BE49-F238E27FC236}">
                      <a16:creationId xmlns:a16="http://schemas.microsoft.com/office/drawing/2014/main" id="{056D28F6-865E-4025-AAF3-8893DA18E82E}"/>
                    </a:ext>
                  </a:extLst>
                </p:cNvPr>
                <p:cNvSpPr/>
                <p:nvPr/>
              </p:nvSpPr>
              <p:spPr bwMode="auto">
                <a:xfrm>
                  <a:off x="1814513" y="4557717"/>
                  <a:ext cx="9201149" cy="2228849"/>
                </a:xfrm>
                <a:prstGeom prst="rect">
                  <a:avLst/>
                </a:prstGeom>
                <a:solidFill>
                  <a:srgbClr val="F2F6FC"/>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Operating System</a:t>
                  </a:r>
                </a:p>
              </p:txBody>
            </p:sp>
            <p:sp>
              <p:nvSpPr>
                <p:cNvPr id="63" name="Rectangle 62">
                  <a:extLst>
                    <a:ext uri="{FF2B5EF4-FFF2-40B4-BE49-F238E27FC236}">
                      <a16:creationId xmlns:a16="http://schemas.microsoft.com/office/drawing/2014/main" id="{00DC3FC1-1DD9-47D0-BD19-6463C882925C}"/>
                    </a:ext>
                  </a:extLst>
                </p:cNvPr>
                <p:cNvSpPr/>
                <p:nvPr/>
              </p:nvSpPr>
              <p:spPr bwMode="auto">
                <a:xfrm>
                  <a:off x="2195512" y="5082034"/>
                  <a:ext cx="1982140" cy="117589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Control Groups</a:t>
                  </a:r>
                </a:p>
                <a:p>
                  <a:pPr algn="ctr" defTabSz="932472" fontAlgn="base">
                    <a:lnSpc>
                      <a:spcPct val="90000"/>
                    </a:lnSpc>
                    <a:spcBef>
                      <a:spcPct val="0"/>
                    </a:spcBef>
                    <a:spcAft>
                      <a:spcPct val="0"/>
                    </a:spcAft>
                  </a:pPr>
                  <a:r>
                    <a:rPr lang="en-US" sz="1200" i="1" dirty="0">
                      <a:solidFill>
                        <a:sysClr val="windowText" lastClr="000000"/>
                      </a:solidFill>
                      <a:ea typeface="Segoe UI" pitchFamily="34" charset="0"/>
                      <a:cs typeface="Segoe UI" pitchFamily="34" charset="0"/>
                    </a:rPr>
                    <a:t>Job Objects</a:t>
                  </a:r>
                </a:p>
              </p:txBody>
            </p:sp>
            <p:sp>
              <p:nvSpPr>
                <p:cNvPr id="64" name="Rectangle 63">
                  <a:extLst>
                    <a:ext uri="{FF2B5EF4-FFF2-40B4-BE49-F238E27FC236}">
                      <a16:creationId xmlns:a16="http://schemas.microsoft.com/office/drawing/2014/main" id="{4CEC283B-91FE-4F26-B547-E94188C09863}"/>
                    </a:ext>
                  </a:extLst>
                </p:cNvPr>
                <p:cNvSpPr/>
                <p:nvPr/>
              </p:nvSpPr>
              <p:spPr bwMode="auto">
                <a:xfrm>
                  <a:off x="4370783" y="5082034"/>
                  <a:ext cx="1982140" cy="117589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Namespaces</a:t>
                  </a:r>
                  <a:endParaRPr lang="en-US" sz="12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r>
                    <a:rPr lang="en-US" sz="1200" i="1" dirty="0">
                      <a:solidFill>
                        <a:sysClr val="windowText" lastClr="000000"/>
                      </a:solidFill>
                      <a:ea typeface="Segoe UI" pitchFamily="34" charset="0"/>
                      <a:cs typeface="Segoe UI" pitchFamily="34" charset="0"/>
                    </a:rPr>
                    <a:t>Object Namespace, Process Table, Networking</a:t>
                  </a:r>
                </a:p>
              </p:txBody>
            </p:sp>
            <p:sp>
              <p:nvSpPr>
                <p:cNvPr id="65" name="Rectangle 64">
                  <a:extLst>
                    <a:ext uri="{FF2B5EF4-FFF2-40B4-BE49-F238E27FC236}">
                      <a16:creationId xmlns:a16="http://schemas.microsoft.com/office/drawing/2014/main" id="{97A3318D-C391-4E03-97D0-4C670C0D4196}"/>
                    </a:ext>
                  </a:extLst>
                </p:cNvPr>
                <p:cNvSpPr/>
                <p:nvPr/>
              </p:nvSpPr>
              <p:spPr bwMode="auto">
                <a:xfrm>
                  <a:off x="6546054" y="5082034"/>
                  <a:ext cx="1982140" cy="117589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Layer Capabilities</a:t>
                  </a:r>
                </a:p>
                <a:p>
                  <a:pPr algn="ctr" defTabSz="932472" fontAlgn="base">
                    <a:lnSpc>
                      <a:spcPct val="90000"/>
                    </a:lnSpc>
                    <a:spcBef>
                      <a:spcPct val="0"/>
                    </a:spcBef>
                    <a:spcAft>
                      <a:spcPct val="0"/>
                    </a:spcAft>
                  </a:pPr>
                  <a:r>
                    <a:rPr lang="en-US" sz="1200" i="1" dirty="0">
                      <a:solidFill>
                        <a:sysClr val="windowText" lastClr="000000"/>
                      </a:solidFill>
                      <a:ea typeface="Segoe UI" pitchFamily="34" charset="0"/>
                      <a:cs typeface="Segoe UI" pitchFamily="34" charset="0"/>
                    </a:rPr>
                    <a:t>Registry, Union like filesystem extensions</a:t>
                  </a:r>
                </a:p>
              </p:txBody>
            </p:sp>
            <p:sp>
              <p:nvSpPr>
                <p:cNvPr id="66" name="Rectangle 65">
                  <a:extLst>
                    <a:ext uri="{FF2B5EF4-FFF2-40B4-BE49-F238E27FC236}">
                      <a16:creationId xmlns:a16="http://schemas.microsoft.com/office/drawing/2014/main" id="{0EF05424-6409-499E-9F6C-8B58136584BC}"/>
                    </a:ext>
                  </a:extLst>
                </p:cNvPr>
                <p:cNvSpPr/>
                <p:nvPr/>
              </p:nvSpPr>
              <p:spPr bwMode="auto">
                <a:xfrm>
                  <a:off x="8721325" y="4589365"/>
                  <a:ext cx="1982140" cy="166856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Other OS functionality</a:t>
                  </a:r>
                </a:p>
              </p:txBody>
            </p:sp>
          </p:grpSp>
          <p:grpSp>
            <p:nvGrpSpPr>
              <p:cNvPr id="54" name="Group 53">
                <a:extLst>
                  <a:ext uri="{FF2B5EF4-FFF2-40B4-BE49-F238E27FC236}">
                    <a16:creationId xmlns:a16="http://schemas.microsoft.com/office/drawing/2014/main" id="{FC4DAB73-CBAA-40A4-B33C-A841748DAD25}"/>
                  </a:ext>
                </a:extLst>
              </p:cNvPr>
              <p:cNvGrpSpPr/>
              <p:nvPr/>
            </p:nvGrpSpPr>
            <p:grpSpPr>
              <a:xfrm>
                <a:off x="1814513" y="2388535"/>
                <a:ext cx="9201149" cy="1555216"/>
                <a:chOff x="1814513" y="2388535"/>
                <a:chExt cx="9201149" cy="1555216"/>
              </a:xfrm>
            </p:grpSpPr>
            <p:sp>
              <p:nvSpPr>
                <p:cNvPr id="55" name="Rectangle 54">
                  <a:extLst>
                    <a:ext uri="{FF2B5EF4-FFF2-40B4-BE49-F238E27FC236}">
                      <a16:creationId xmlns:a16="http://schemas.microsoft.com/office/drawing/2014/main" id="{1C0C028B-ECB5-41CC-B6C0-FC018922B9DD}"/>
                    </a:ext>
                  </a:extLst>
                </p:cNvPr>
                <p:cNvSpPr/>
                <p:nvPr/>
              </p:nvSpPr>
              <p:spPr bwMode="auto">
                <a:xfrm>
                  <a:off x="1814513" y="2388535"/>
                  <a:ext cx="9201149" cy="1555216"/>
                </a:xfrm>
                <a:prstGeom prst="rect">
                  <a:avLst/>
                </a:prstGeom>
                <a:solidFill>
                  <a:srgbClr val="F2F6FC"/>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ysClr val="windowText" lastClr="000000"/>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11563B13-27B9-4C57-9C24-8732D22A1987}"/>
                    </a:ext>
                  </a:extLst>
                </p:cNvPr>
                <p:cNvSpPr/>
                <p:nvPr/>
              </p:nvSpPr>
              <p:spPr bwMode="auto">
                <a:xfrm>
                  <a:off x="1949451" y="3404538"/>
                  <a:ext cx="258015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ysClr val="windowText" lastClr="000000"/>
                      </a:solidFill>
                      <a:ea typeface="Segoe UI" pitchFamily="34" charset="0"/>
                      <a:cs typeface="Segoe UI" pitchFamily="34" charset="0"/>
                    </a:rPr>
                    <a:t>libcontainerd</a:t>
                  </a:r>
                  <a:endParaRPr lang="en-US" sz="1400" dirty="0">
                    <a:solidFill>
                      <a:sysClr val="windowText" lastClr="000000"/>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A5AD308C-4CA1-4F13-909C-14A783A6E001}"/>
                    </a:ext>
                  </a:extLst>
                </p:cNvPr>
                <p:cNvSpPr/>
                <p:nvPr/>
              </p:nvSpPr>
              <p:spPr bwMode="auto">
                <a:xfrm>
                  <a:off x="4639143" y="3404538"/>
                  <a:ext cx="200454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ysClr val="windowText" lastClr="000000"/>
                      </a:solidFill>
                      <a:ea typeface="Segoe UI" pitchFamily="34" charset="0"/>
                      <a:cs typeface="Segoe UI" pitchFamily="34" charset="0"/>
                    </a:rPr>
                    <a:t>libnetwork</a:t>
                  </a:r>
                  <a:endParaRPr lang="en-US" sz="1400" dirty="0">
                    <a:solidFill>
                      <a:sysClr val="windowText" lastClr="000000"/>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A719506C-BF11-4760-B396-1226D79B0A16}"/>
                    </a:ext>
                  </a:extLst>
                </p:cNvPr>
                <p:cNvSpPr/>
                <p:nvPr/>
              </p:nvSpPr>
              <p:spPr bwMode="auto">
                <a:xfrm>
                  <a:off x="6753225" y="3404537"/>
                  <a:ext cx="200454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graph</a:t>
                  </a:r>
                </a:p>
              </p:txBody>
            </p:sp>
            <p:sp>
              <p:nvSpPr>
                <p:cNvPr id="59" name="Rectangle 58">
                  <a:extLst>
                    <a:ext uri="{FF2B5EF4-FFF2-40B4-BE49-F238E27FC236}">
                      <a16:creationId xmlns:a16="http://schemas.microsoft.com/office/drawing/2014/main" id="{A7E9F3BE-502D-4523-BE84-C640F44B880B}"/>
                    </a:ext>
                  </a:extLst>
                </p:cNvPr>
                <p:cNvSpPr/>
                <p:nvPr/>
              </p:nvSpPr>
              <p:spPr bwMode="auto">
                <a:xfrm>
                  <a:off x="8867307" y="3420304"/>
                  <a:ext cx="2004545"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Segoe UI" pitchFamily="34" charset="0"/>
                    </a:rPr>
                    <a:t>plugins</a:t>
                  </a:r>
                </a:p>
              </p:txBody>
            </p:sp>
            <p:sp>
              <p:nvSpPr>
                <p:cNvPr id="60" name="Rectangle 59">
                  <a:extLst>
                    <a:ext uri="{FF2B5EF4-FFF2-40B4-BE49-F238E27FC236}">
                      <a16:creationId xmlns:a16="http://schemas.microsoft.com/office/drawing/2014/main" id="{68B7487F-D946-40D3-8C6B-0493C3154EA9}"/>
                    </a:ext>
                  </a:extLst>
                </p:cNvPr>
                <p:cNvSpPr/>
                <p:nvPr/>
              </p:nvSpPr>
              <p:spPr bwMode="auto">
                <a:xfrm>
                  <a:off x="1944436" y="2479564"/>
                  <a:ext cx="8927416" cy="435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REST Interface</a:t>
                  </a:r>
                </a:p>
              </p:txBody>
            </p:sp>
            <p:sp>
              <p:nvSpPr>
                <p:cNvPr id="61" name="TextBox 60">
                  <a:extLst>
                    <a:ext uri="{FF2B5EF4-FFF2-40B4-BE49-F238E27FC236}">
                      <a16:creationId xmlns:a16="http://schemas.microsoft.com/office/drawing/2014/main" id="{15568C9A-2D24-4421-8E4E-3A3BA53E3913}"/>
                    </a:ext>
                  </a:extLst>
                </p:cNvPr>
                <p:cNvSpPr txBox="1"/>
                <p:nvPr/>
              </p:nvSpPr>
              <p:spPr>
                <a:xfrm>
                  <a:off x="5361854" y="2884158"/>
                  <a:ext cx="1920730" cy="561367"/>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1"/>
                      </a:solidFill>
                      <a:latin typeface="Segoe UI Semibold" panose="020B0702040204020203" pitchFamily="34" charset="0"/>
                      <a:cs typeface="Segoe UI Semibold" panose="020B0702040204020203" pitchFamily="34" charset="0"/>
                    </a:rPr>
                    <a:t>Docker Engine</a:t>
                  </a:r>
                </a:p>
              </p:txBody>
            </p:sp>
          </p:grpSp>
        </p:grpSp>
        <p:sp>
          <p:nvSpPr>
            <p:cNvPr id="48" name="Rectangle 47">
              <a:extLst>
                <a:ext uri="{FF2B5EF4-FFF2-40B4-BE49-F238E27FC236}">
                  <a16:creationId xmlns:a16="http://schemas.microsoft.com/office/drawing/2014/main" id="{E9AD394C-BD6B-43BB-A082-67FBDA58B78E}"/>
                </a:ext>
              </a:extLst>
            </p:cNvPr>
            <p:cNvSpPr/>
            <p:nvPr/>
          </p:nvSpPr>
          <p:spPr bwMode="auto">
            <a:xfrm>
              <a:off x="2077287" y="4531666"/>
              <a:ext cx="6214682" cy="42235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Compute Service</a:t>
              </a:r>
            </a:p>
          </p:txBody>
        </p:sp>
      </p:grpSp>
    </p:spTree>
    <p:extLst>
      <p:ext uri="{BB962C8B-B14F-4D97-AF65-F5344CB8AC3E}">
        <p14:creationId xmlns:p14="http://schemas.microsoft.com/office/powerpoint/2010/main" val="4070559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Windows Server Containers </a:t>
            </a:r>
          </a:p>
        </p:txBody>
      </p:sp>
      <p:grpSp>
        <p:nvGrpSpPr>
          <p:cNvPr id="75" name="Group 74">
            <a:extLst>
              <a:ext uri="{FF2B5EF4-FFF2-40B4-BE49-F238E27FC236}">
                <a16:creationId xmlns:a16="http://schemas.microsoft.com/office/drawing/2014/main" id="{7D85467A-042A-4157-97BF-59DC56B6515E}"/>
              </a:ext>
            </a:extLst>
          </p:cNvPr>
          <p:cNvGrpSpPr/>
          <p:nvPr/>
        </p:nvGrpSpPr>
        <p:grpSpPr>
          <a:xfrm>
            <a:off x="1177172" y="1212849"/>
            <a:ext cx="10082130" cy="5322890"/>
            <a:chOff x="1703386" y="1422255"/>
            <a:chExt cx="10082130" cy="5322890"/>
          </a:xfrm>
        </p:grpSpPr>
        <p:sp>
          <p:nvSpPr>
            <p:cNvPr id="15" name="Rectangle 14">
              <a:extLst>
                <a:ext uri="{FF2B5EF4-FFF2-40B4-BE49-F238E27FC236}">
                  <a16:creationId xmlns:a16="http://schemas.microsoft.com/office/drawing/2014/main" id="{73F02C26-957F-4830-A7C0-78E19A584C2E}"/>
                </a:ext>
              </a:extLst>
            </p:cNvPr>
            <p:cNvSpPr/>
            <p:nvPr/>
          </p:nvSpPr>
          <p:spPr bwMode="auto">
            <a:xfrm>
              <a:off x="1703386" y="1422255"/>
              <a:ext cx="3963989" cy="48290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Host User Mode</a:t>
              </a:r>
            </a:p>
          </p:txBody>
        </p:sp>
        <p:sp>
          <p:nvSpPr>
            <p:cNvPr id="9" name="Rectangle 8">
              <a:extLst>
                <a:ext uri="{FF2B5EF4-FFF2-40B4-BE49-F238E27FC236}">
                  <a16:creationId xmlns:a16="http://schemas.microsoft.com/office/drawing/2014/main" id="{BACC72AC-6626-4E2D-9718-A9F7A9FBFD67}"/>
                </a:ext>
              </a:extLst>
            </p:cNvPr>
            <p:cNvSpPr/>
            <p:nvPr/>
          </p:nvSpPr>
          <p:spPr bwMode="auto">
            <a:xfrm>
              <a:off x="1892055" y="2060026"/>
              <a:ext cx="1709804" cy="388333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System Processes</a:t>
              </a:r>
            </a:p>
          </p:txBody>
        </p:sp>
        <p:sp>
          <p:nvSpPr>
            <p:cNvPr id="10" name="Rectangle 9">
              <a:extLst>
                <a:ext uri="{FF2B5EF4-FFF2-40B4-BE49-F238E27FC236}">
                  <a16:creationId xmlns:a16="http://schemas.microsoft.com/office/drawing/2014/main" id="{37886EEA-7126-4DAE-8208-52609287FED2}"/>
                </a:ext>
              </a:extLst>
            </p:cNvPr>
            <p:cNvSpPr/>
            <p:nvPr/>
          </p:nvSpPr>
          <p:spPr bwMode="auto">
            <a:xfrm>
              <a:off x="2018221" y="2806334"/>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Session Manager</a:t>
              </a:r>
            </a:p>
          </p:txBody>
        </p:sp>
        <p:sp>
          <p:nvSpPr>
            <p:cNvPr id="22" name="Rectangle 21">
              <a:extLst>
                <a:ext uri="{FF2B5EF4-FFF2-40B4-BE49-F238E27FC236}">
                  <a16:creationId xmlns:a16="http://schemas.microsoft.com/office/drawing/2014/main" id="{AD7FFDC9-6FC1-4C5E-9FB7-03736C648516}"/>
                </a:ext>
              </a:extLst>
            </p:cNvPr>
            <p:cNvSpPr/>
            <p:nvPr/>
          </p:nvSpPr>
          <p:spPr bwMode="auto">
            <a:xfrm>
              <a:off x="1703386" y="6232142"/>
              <a:ext cx="10082129" cy="51300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Windows Kernel</a:t>
              </a: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5699BC7A-E6CF-4B24-A870-7C5E34E97878}"/>
                </a:ext>
              </a:extLst>
            </p:cNvPr>
            <p:cNvSpPr/>
            <p:nvPr/>
          </p:nvSpPr>
          <p:spPr bwMode="auto">
            <a:xfrm>
              <a:off x="2018220" y="3559731"/>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Local Security Authority</a:t>
              </a:r>
            </a:p>
          </p:txBody>
        </p:sp>
        <p:sp>
          <p:nvSpPr>
            <p:cNvPr id="50" name="Rectangle 49">
              <a:extLst>
                <a:ext uri="{FF2B5EF4-FFF2-40B4-BE49-F238E27FC236}">
                  <a16:creationId xmlns:a16="http://schemas.microsoft.com/office/drawing/2014/main" id="{A904E148-CD65-4867-92F9-EFCEF8A95D61}"/>
                </a:ext>
              </a:extLst>
            </p:cNvPr>
            <p:cNvSpPr/>
            <p:nvPr/>
          </p:nvSpPr>
          <p:spPr bwMode="auto">
            <a:xfrm>
              <a:off x="2018220" y="4313128"/>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Event Manager</a:t>
              </a:r>
            </a:p>
          </p:txBody>
        </p:sp>
        <p:sp>
          <p:nvSpPr>
            <p:cNvPr id="51" name="Rectangle 50">
              <a:extLst>
                <a:ext uri="{FF2B5EF4-FFF2-40B4-BE49-F238E27FC236}">
                  <a16:creationId xmlns:a16="http://schemas.microsoft.com/office/drawing/2014/main" id="{BF434090-BB4C-4031-BBF0-DF149340B42B}"/>
                </a:ext>
              </a:extLst>
            </p:cNvPr>
            <p:cNvSpPr/>
            <p:nvPr/>
          </p:nvSpPr>
          <p:spPr bwMode="auto">
            <a:xfrm>
              <a:off x="2018220" y="5066525"/>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accent1"/>
                  </a:solidFill>
                  <a:ea typeface="Segoe UI" pitchFamily="34" charset="0"/>
                  <a:cs typeface="Segoe UI" pitchFamily="34" charset="0"/>
                </a:rPr>
                <a:t>Etc</a:t>
              </a:r>
              <a:r>
                <a:rPr lang="en-US" sz="1400" dirty="0">
                  <a:solidFill>
                    <a:schemeClr val="accent1"/>
                  </a:solidFill>
                  <a:ea typeface="Segoe UI" pitchFamily="34" charset="0"/>
                  <a:cs typeface="Segoe UI" pitchFamily="34" charset="0"/>
                </a:rPr>
                <a:t>…</a:t>
              </a:r>
            </a:p>
          </p:txBody>
        </p:sp>
        <p:sp>
          <p:nvSpPr>
            <p:cNvPr id="53" name="Rectangle 52">
              <a:extLst>
                <a:ext uri="{FF2B5EF4-FFF2-40B4-BE49-F238E27FC236}">
                  <a16:creationId xmlns:a16="http://schemas.microsoft.com/office/drawing/2014/main" id="{8A59E30B-823F-4117-9411-CE91354B01F4}"/>
                </a:ext>
              </a:extLst>
            </p:cNvPr>
            <p:cNvSpPr/>
            <p:nvPr/>
          </p:nvSpPr>
          <p:spPr bwMode="auto">
            <a:xfrm>
              <a:off x="3757735" y="3559494"/>
              <a:ext cx="1709804" cy="238386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Container Management</a:t>
              </a:r>
            </a:p>
          </p:txBody>
        </p:sp>
        <p:sp>
          <p:nvSpPr>
            <p:cNvPr id="54" name="Rectangle 53">
              <a:extLst>
                <a:ext uri="{FF2B5EF4-FFF2-40B4-BE49-F238E27FC236}">
                  <a16:creationId xmlns:a16="http://schemas.microsoft.com/office/drawing/2014/main" id="{AA2CAC6A-E5F3-4BC5-BE4E-A965EA52FADB}"/>
                </a:ext>
              </a:extLst>
            </p:cNvPr>
            <p:cNvSpPr/>
            <p:nvPr/>
          </p:nvSpPr>
          <p:spPr bwMode="auto">
            <a:xfrm>
              <a:off x="3883900" y="4322574"/>
              <a:ext cx="1484787" cy="57370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Docker Engine</a:t>
              </a:r>
            </a:p>
          </p:txBody>
        </p:sp>
        <p:sp>
          <p:nvSpPr>
            <p:cNvPr id="55" name="Rectangle 54">
              <a:extLst>
                <a:ext uri="{FF2B5EF4-FFF2-40B4-BE49-F238E27FC236}">
                  <a16:creationId xmlns:a16="http://schemas.microsoft.com/office/drawing/2014/main" id="{CCACBC39-0247-4794-B674-1218B1393402}"/>
                </a:ext>
              </a:extLst>
            </p:cNvPr>
            <p:cNvSpPr/>
            <p:nvPr/>
          </p:nvSpPr>
          <p:spPr bwMode="auto">
            <a:xfrm>
              <a:off x="3883900" y="5089767"/>
              <a:ext cx="1484787" cy="57370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Compute Services</a:t>
              </a:r>
            </a:p>
          </p:txBody>
        </p:sp>
        <p:grpSp>
          <p:nvGrpSpPr>
            <p:cNvPr id="60" name="Group 59">
              <a:extLst>
                <a:ext uri="{FF2B5EF4-FFF2-40B4-BE49-F238E27FC236}">
                  <a16:creationId xmlns:a16="http://schemas.microsoft.com/office/drawing/2014/main" id="{F4C22D3A-BAE3-4F9B-ABF1-A899C49785DC}"/>
                </a:ext>
              </a:extLst>
            </p:cNvPr>
            <p:cNvGrpSpPr/>
            <p:nvPr/>
          </p:nvGrpSpPr>
          <p:grpSpPr>
            <a:xfrm>
              <a:off x="8837969" y="4050571"/>
              <a:ext cx="2947547" cy="2254595"/>
              <a:chOff x="5667374" y="3898171"/>
              <a:chExt cx="2947547" cy="2254595"/>
            </a:xfrm>
          </p:grpSpPr>
          <p:sp>
            <p:nvSpPr>
              <p:cNvPr id="11" name="Rectangle 10">
                <a:extLst>
                  <a:ext uri="{FF2B5EF4-FFF2-40B4-BE49-F238E27FC236}">
                    <a16:creationId xmlns:a16="http://schemas.microsoft.com/office/drawing/2014/main" id="{C410CC05-A308-44B7-AE4F-CDC641820737}"/>
                  </a:ext>
                </a:extLst>
              </p:cNvPr>
              <p:cNvSpPr/>
              <p:nvPr/>
            </p:nvSpPr>
            <p:spPr bwMode="auto">
              <a:xfrm>
                <a:off x="5667374" y="3898171"/>
                <a:ext cx="2947547" cy="2045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Windows Server Container</a:t>
                </a:r>
              </a:p>
            </p:txBody>
          </p:sp>
          <p:sp>
            <p:nvSpPr>
              <p:cNvPr id="26" name="Rectangle 25">
                <a:extLst>
                  <a:ext uri="{FF2B5EF4-FFF2-40B4-BE49-F238E27FC236}">
                    <a16:creationId xmlns:a16="http://schemas.microsoft.com/office/drawing/2014/main" id="{AED2C1CA-667D-414B-8AAE-E24DC8E15848}"/>
                  </a:ext>
                </a:extLst>
              </p:cNvPr>
              <p:cNvSpPr/>
              <p:nvPr/>
            </p:nvSpPr>
            <p:spPr bwMode="auto">
              <a:xfrm>
                <a:off x="5917695" y="4820755"/>
                <a:ext cx="1164332" cy="60312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accent1"/>
                    </a:solidFill>
                    <a:ea typeface="Segoe UI" pitchFamily="34" charset="0"/>
                    <a:cs typeface="Segoe UI" pitchFamily="34" charset="0"/>
                  </a:rPr>
                  <a:t>System Processes</a:t>
                </a:r>
              </a:p>
            </p:txBody>
          </p:sp>
          <p:sp>
            <p:nvSpPr>
              <p:cNvPr id="19" name="Rectangle 18">
                <a:extLst>
                  <a:ext uri="{FF2B5EF4-FFF2-40B4-BE49-F238E27FC236}">
                    <a16:creationId xmlns:a16="http://schemas.microsoft.com/office/drawing/2014/main" id="{DFD7D179-1040-4CC0-BDDE-312EC08CCB25}"/>
                  </a:ext>
                </a:extLst>
              </p:cNvPr>
              <p:cNvSpPr/>
              <p:nvPr/>
            </p:nvSpPr>
            <p:spPr bwMode="auto">
              <a:xfrm>
                <a:off x="5760755" y="5784364"/>
                <a:ext cx="868552"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Job Output</a:t>
                </a:r>
              </a:p>
            </p:txBody>
          </p:sp>
          <p:sp>
            <p:nvSpPr>
              <p:cNvPr id="56" name="Rectangle 55">
                <a:extLst>
                  <a:ext uri="{FF2B5EF4-FFF2-40B4-BE49-F238E27FC236}">
                    <a16:creationId xmlns:a16="http://schemas.microsoft.com/office/drawing/2014/main" id="{BBF06216-0529-4512-AC99-9DD1A1221E93}"/>
                  </a:ext>
                </a:extLst>
              </p:cNvPr>
              <p:cNvSpPr/>
              <p:nvPr/>
            </p:nvSpPr>
            <p:spPr bwMode="auto">
              <a:xfrm>
                <a:off x="7175184" y="4820755"/>
                <a:ext cx="1164332" cy="60312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accent1"/>
                    </a:solidFill>
                    <a:ea typeface="Segoe UI" pitchFamily="34" charset="0"/>
                    <a:cs typeface="Segoe UI" pitchFamily="34" charset="0"/>
                  </a:rPr>
                  <a:t>Application Processes</a:t>
                </a:r>
              </a:p>
            </p:txBody>
          </p:sp>
          <p:sp>
            <p:nvSpPr>
              <p:cNvPr id="58" name="Rectangle 57">
                <a:extLst>
                  <a:ext uri="{FF2B5EF4-FFF2-40B4-BE49-F238E27FC236}">
                    <a16:creationId xmlns:a16="http://schemas.microsoft.com/office/drawing/2014/main" id="{7E8A43DA-FE4E-44A4-A02F-9FB591E65E93}"/>
                  </a:ext>
                </a:extLst>
              </p:cNvPr>
              <p:cNvSpPr/>
              <p:nvPr/>
            </p:nvSpPr>
            <p:spPr bwMode="auto">
              <a:xfrm>
                <a:off x="6709134" y="5784364"/>
                <a:ext cx="895346"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Net Interface</a:t>
                </a:r>
              </a:p>
            </p:txBody>
          </p:sp>
          <p:sp>
            <p:nvSpPr>
              <p:cNvPr id="59" name="Rectangle 58">
                <a:extLst>
                  <a:ext uri="{FF2B5EF4-FFF2-40B4-BE49-F238E27FC236}">
                    <a16:creationId xmlns:a16="http://schemas.microsoft.com/office/drawing/2014/main" id="{1C6A42F0-1B73-4E58-921F-2D800B2BE52D}"/>
                  </a:ext>
                </a:extLst>
              </p:cNvPr>
              <p:cNvSpPr/>
              <p:nvPr/>
            </p:nvSpPr>
            <p:spPr bwMode="auto">
              <a:xfrm>
                <a:off x="7713409" y="5784364"/>
                <a:ext cx="868552"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Storage</a:t>
                </a:r>
              </a:p>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Registry</a:t>
                </a:r>
              </a:p>
            </p:txBody>
          </p:sp>
        </p:grpSp>
        <p:grpSp>
          <p:nvGrpSpPr>
            <p:cNvPr id="68" name="Group 67">
              <a:extLst>
                <a:ext uri="{FF2B5EF4-FFF2-40B4-BE49-F238E27FC236}">
                  <a16:creationId xmlns:a16="http://schemas.microsoft.com/office/drawing/2014/main" id="{C281F2C5-D6B7-485D-8B4F-A864019479F3}"/>
                </a:ext>
              </a:extLst>
            </p:cNvPr>
            <p:cNvGrpSpPr/>
            <p:nvPr/>
          </p:nvGrpSpPr>
          <p:grpSpPr>
            <a:xfrm>
              <a:off x="5819774" y="4050571"/>
              <a:ext cx="2947547" cy="2254595"/>
              <a:chOff x="5667374" y="3898171"/>
              <a:chExt cx="2947547" cy="2254595"/>
            </a:xfrm>
          </p:grpSpPr>
          <p:sp>
            <p:nvSpPr>
              <p:cNvPr id="69" name="Rectangle 68">
                <a:extLst>
                  <a:ext uri="{FF2B5EF4-FFF2-40B4-BE49-F238E27FC236}">
                    <a16:creationId xmlns:a16="http://schemas.microsoft.com/office/drawing/2014/main" id="{FBBFF16B-0D87-48C3-B1E4-FFB4093E7FC3}"/>
                  </a:ext>
                </a:extLst>
              </p:cNvPr>
              <p:cNvSpPr/>
              <p:nvPr/>
            </p:nvSpPr>
            <p:spPr bwMode="auto">
              <a:xfrm>
                <a:off x="5667374" y="3898171"/>
                <a:ext cx="2947547" cy="2045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Windows Server Container</a:t>
                </a:r>
              </a:p>
            </p:txBody>
          </p:sp>
          <p:sp>
            <p:nvSpPr>
              <p:cNvPr id="70" name="Rectangle 69">
                <a:extLst>
                  <a:ext uri="{FF2B5EF4-FFF2-40B4-BE49-F238E27FC236}">
                    <a16:creationId xmlns:a16="http://schemas.microsoft.com/office/drawing/2014/main" id="{4FB36A64-8FEA-4015-A8DD-FE7914F3E59D}"/>
                  </a:ext>
                </a:extLst>
              </p:cNvPr>
              <p:cNvSpPr/>
              <p:nvPr/>
            </p:nvSpPr>
            <p:spPr bwMode="auto">
              <a:xfrm>
                <a:off x="5917695" y="4820755"/>
                <a:ext cx="1164332" cy="60312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accent1"/>
                    </a:solidFill>
                    <a:ea typeface="Segoe UI" pitchFamily="34" charset="0"/>
                    <a:cs typeface="Segoe UI" pitchFamily="34" charset="0"/>
                  </a:rPr>
                  <a:t>System Processes</a:t>
                </a:r>
              </a:p>
            </p:txBody>
          </p:sp>
          <p:sp>
            <p:nvSpPr>
              <p:cNvPr id="71" name="Rectangle 70">
                <a:extLst>
                  <a:ext uri="{FF2B5EF4-FFF2-40B4-BE49-F238E27FC236}">
                    <a16:creationId xmlns:a16="http://schemas.microsoft.com/office/drawing/2014/main" id="{37985DC9-3826-4667-8B0A-822EC77A5004}"/>
                  </a:ext>
                </a:extLst>
              </p:cNvPr>
              <p:cNvSpPr/>
              <p:nvPr/>
            </p:nvSpPr>
            <p:spPr bwMode="auto">
              <a:xfrm>
                <a:off x="5760755" y="5784364"/>
                <a:ext cx="868552"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Job Output</a:t>
                </a:r>
              </a:p>
            </p:txBody>
          </p:sp>
          <p:sp>
            <p:nvSpPr>
              <p:cNvPr id="72" name="Rectangle 71">
                <a:extLst>
                  <a:ext uri="{FF2B5EF4-FFF2-40B4-BE49-F238E27FC236}">
                    <a16:creationId xmlns:a16="http://schemas.microsoft.com/office/drawing/2014/main" id="{487C5DBF-A0E4-44C0-9366-68D2DBF1F916}"/>
                  </a:ext>
                </a:extLst>
              </p:cNvPr>
              <p:cNvSpPr/>
              <p:nvPr/>
            </p:nvSpPr>
            <p:spPr bwMode="auto">
              <a:xfrm>
                <a:off x="7175184" y="4820755"/>
                <a:ext cx="1164332" cy="60312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accent1"/>
                    </a:solidFill>
                    <a:ea typeface="Segoe UI" pitchFamily="34" charset="0"/>
                    <a:cs typeface="Segoe UI" pitchFamily="34" charset="0"/>
                  </a:rPr>
                  <a:t>Application Processes</a:t>
                </a:r>
              </a:p>
            </p:txBody>
          </p:sp>
          <p:sp>
            <p:nvSpPr>
              <p:cNvPr id="73" name="Rectangle 72">
                <a:extLst>
                  <a:ext uri="{FF2B5EF4-FFF2-40B4-BE49-F238E27FC236}">
                    <a16:creationId xmlns:a16="http://schemas.microsoft.com/office/drawing/2014/main" id="{4B080436-14A7-48FE-AECF-926AB9E9A7C7}"/>
                  </a:ext>
                </a:extLst>
              </p:cNvPr>
              <p:cNvSpPr/>
              <p:nvPr/>
            </p:nvSpPr>
            <p:spPr bwMode="auto">
              <a:xfrm>
                <a:off x="6709134" y="5784364"/>
                <a:ext cx="895346"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Net Interface</a:t>
                </a:r>
              </a:p>
            </p:txBody>
          </p:sp>
          <p:sp>
            <p:nvSpPr>
              <p:cNvPr id="74" name="Rectangle 73">
                <a:extLst>
                  <a:ext uri="{FF2B5EF4-FFF2-40B4-BE49-F238E27FC236}">
                    <a16:creationId xmlns:a16="http://schemas.microsoft.com/office/drawing/2014/main" id="{F38D59BF-3C72-4C93-87A4-BE1892CC5D0F}"/>
                  </a:ext>
                </a:extLst>
              </p:cNvPr>
              <p:cNvSpPr/>
              <p:nvPr/>
            </p:nvSpPr>
            <p:spPr bwMode="auto">
              <a:xfrm>
                <a:off x="7713409" y="5784364"/>
                <a:ext cx="868552"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Storage</a:t>
                </a:r>
              </a:p>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Registry</a:t>
                </a:r>
              </a:p>
            </p:txBody>
          </p:sp>
        </p:grpSp>
      </p:grpSp>
    </p:spTree>
    <p:extLst>
      <p:ext uri="{BB962C8B-B14F-4D97-AF65-F5344CB8AC3E}">
        <p14:creationId xmlns:p14="http://schemas.microsoft.com/office/powerpoint/2010/main" val="74828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Hyper-V Containers </a:t>
            </a:r>
          </a:p>
        </p:txBody>
      </p:sp>
      <p:grpSp>
        <p:nvGrpSpPr>
          <p:cNvPr id="5" name="Group 4">
            <a:extLst>
              <a:ext uri="{FF2B5EF4-FFF2-40B4-BE49-F238E27FC236}">
                <a16:creationId xmlns:a16="http://schemas.microsoft.com/office/drawing/2014/main" id="{584D5475-50D3-406C-A437-977DAF56763C}"/>
              </a:ext>
            </a:extLst>
          </p:cNvPr>
          <p:cNvGrpSpPr/>
          <p:nvPr/>
        </p:nvGrpSpPr>
        <p:grpSpPr>
          <a:xfrm>
            <a:off x="1174000" y="1115580"/>
            <a:ext cx="10088474" cy="5659871"/>
            <a:chOff x="1703385" y="1301748"/>
            <a:chExt cx="9542377" cy="5570972"/>
          </a:xfrm>
        </p:grpSpPr>
        <p:grpSp>
          <p:nvGrpSpPr>
            <p:cNvPr id="4" name="Group 3">
              <a:extLst>
                <a:ext uri="{FF2B5EF4-FFF2-40B4-BE49-F238E27FC236}">
                  <a16:creationId xmlns:a16="http://schemas.microsoft.com/office/drawing/2014/main" id="{9EB8774F-D2FD-4D9C-B3A9-B107C01B9219}"/>
                </a:ext>
              </a:extLst>
            </p:cNvPr>
            <p:cNvGrpSpPr/>
            <p:nvPr/>
          </p:nvGrpSpPr>
          <p:grpSpPr>
            <a:xfrm>
              <a:off x="1703385" y="1301748"/>
              <a:ext cx="9542377" cy="4963557"/>
              <a:chOff x="1703386" y="1418244"/>
              <a:chExt cx="10082129" cy="5074076"/>
            </a:xfrm>
          </p:grpSpPr>
          <p:sp>
            <p:nvSpPr>
              <p:cNvPr id="28" name="Rectangle 27">
                <a:extLst>
                  <a:ext uri="{FF2B5EF4-FFF2-40B4-BE49-F238E27FC236}">
                    <a16:creationId xmlns:a16="http://schemas.microsoft.com/office/drawing/2014/main" id="{2FDC0837-5901-4279-A6D3-A7137313F3A4}"/>
                  </a:ext>
                </a:extLst>
              </p:cNvPr>
              <p:cNvSpPr/>
              <p:nvPr/>
            </p:nvSpPr>
            <p:spPr bwMode="auto">
              <a:xfrm>
                <a:off x="5760653" y="1418244"/>
                <a:ext cx="6024862" cy="50740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r>
                  <a:rPr lang="en-US" dirty="0">
                    <a:solidFill>
                      <a:srgbClr val="002050"/>
                    </a:solidFill>
                    <a:latin typeface="Segoe UI Semibold" panose="020B0702040204020203" pitchFamily="34" charset="0"/>
                    <a:ea typeface="Segoe UI" pitchFamily="34" charset="0"/>
                    <a:cs typeface="Segoe UI Semibold" panose="020B0702040204020203" pitchFamily="34" charset="0"/>
                  </a:rPr>
                  <a:t>Virtual Machine</a:t>
                </a:r>
              </a:p>
              <a:p>
                <a:pPr lvl="0" algn="ctr" defTabSz="932472" fontAlgn="base">
                  <a:lnSpc>
                    <a:spcPct val="90000"/>
                  </a:lnSpc>
                  <a:spcBef>
                    <a:spcPct val="0"/>
                  </a:spcBef>
                  <a:spcAft>
                    <a:spcPct val="0"/>
                  </a:spcAft>
                </a:pPr>
                <a:r>
                  <a:rPr lang="en-US" sz="1400" i="1" dirty="0">
                    <a:solidFill>
                      <a:srgbClr val="002050"/>
                    </a:solidFill>
                    <a:ea typeface="Segoe UI" pitchFamily="34" charset="0"/>
                    <a:cs typeface="Segoe UI" pitchFamily="34" charset="0"/>
                  </a:rPr>
                  <a:t>Specifically optimized to run a container</a:t>
                </a:r>
                <a:endParaRPr lang="en-US" i="1" dirty="0">
                  <a:solidFill>
                    <a:srgbClr val="00205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C313A35-5932-4601-BDF6-B91ACA0DDA7D}"/>
                  </a:ext>
                </a:extLst>
              </p:cNvPr>
              <p:cNvSpPr/>
              <p:nvPr/>
            </p:nvSpPr>
            <p:spPr bwMode="auto">
              <a:xfrm>
                <a:off x="5977530" y="2858460"/>
                <a:ext cx="5686542" cy="3534807"/>
              </a:xfrm>
              <a:prstGeom prst="rect">
                <a:avLst/>
              </a:prstGeom>
              <a:solidFill>
                <a:srgbClr val="F2F6FC"/>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latin typeface="Segoe UI Semibold" panose="020B0702040204020203" pitchFamily="34" charset="0"/>
                    <a:ea typeface="Segoe UI" pitchFamily="34" charset="0"/>
                    <a:cs typeface="Segoe UI Semibold" panose="020B0702040204020203" pitchFamily="34" charset="0"/>
                  </a:rPr>
                  <a:t>Hyper-V Container</a:t>
                </a:r>
              </a:p>
            </p:txBody>
          </p:sp>
          <p:sp>
            <p:nvSpPr>
              <p:cNvPr id="15" name="Rectangle 14">
                <a:extLst>
                  <a:ext uri="{FF2B5EF4-FFF2-40B4-BE49-F238E27FC236}">
                    <a16:creationId xmlns:a16="http://schemas.microsoft.com/office/drawing/2014/main" id="{73F02C26-957F-4830-A7C0-78E19A584C2E}"/>
                  </a:ext>
                </a:extLst>
              </p:cNvPr>
              <p:cNvSpPr/>
              <p:nvPr/>
            </p:nvSpPr>
            <p:spPr bwMode="auto">
              <a:xfrm>
                <a:off x="1703386" y="1422256"/>
                <a:ext cx="3963989" cy="449277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Host User Mode</a:t>
                </a:r>
              </a:p>
            </p:txBody>
          </p:sp>
          <p:sp>
            <p:nvSpPr>
              <p:cNvPr id="9" name="Rectangle 8">
                <a:extLst>
                  <a:ext uri="{FF2B5EF4-FFF2-40B4-BE49-F238E27FC236}">
                    <a16:creationId xmlns:a16="http://schemas.microsoft.com/office/drawing/2014/main" id="{BACC72AC-6626-4E2D-9718-A9F7A9FBFD67}"/>
                  </a:ext>
                </a:extLst>
              </p:cNvPr>
              <p:cNvSpPr/>
              <p:nvPr/>
            </p:nvSpPr>
            <p:spPr bwMode="auto">
              <a:xfrm>
                <a:off x="1892055" y="2060026"/>
                <a:ext cx="1709804" cy="37088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System Processes</a:t>
                </a:r>
              </a:p>
            </p:txBody>
          </p:sp>
          <p:sp>
            <p:nvSpPr>
              <p:cNvPr id="10" name="Rectangle 9">
                <a:extLst>
                  <a:ext uri="{FF2B5EF4-FFF2-40B4-BE49-F238E27FC236}">
                    <a16:creationId xmlns:a16="http://schemas.microsoft.com/office/drawing/2014/main" id="{37886EEA-7126-4DAE-8208-52609287FED2}"/>
                  </a:ext>
                </a:extLst>
              </p:cNvPr>
              <p:cNvSpPr/>
              <p:nvPr/>
            </p:nvSpPr>
            <p:spPr bwMode="auto">
              <a:xfrm>
                <a:off x="2018221" y="2806334"/>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Session Manager</a:t>
                </a:r>
              </a:p>
            </p:txBody>
          </p:sp>
          <p:sp>
            <p:nvSpPr>
              <p:cNvPr id="22" name="Rectangle 21">
                <a:extLst>
                  <a:ext uri="{FF2B5EF4-FFF2-40B4-BE49-F238E27FC236}">
                    <a16:creationId xmlns:a16="http://schemas.microsoft.com/office/drawing/2014/main" id="{AD7FFDC9-6FC1-4C5E-9FB7-03736C648516}"/>
                  </a:ext>
                </a:extLst>
              </p:cNvPr>
              <p:cNvSpPr/>
              <p:nvPr/>
            </p:nvSpPr>
            <p:spPr bwMode="auto">
              <a:xfrm>
                <a:off x="1703386" y="5979317"/>
                <a:ext cx="3963989" cy="51300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Windows Kernel</a:t>
                </a: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5699BC7A-E6CF-4B24-A870-7C5E34E97878}"/>
                  </a:ext>
                </a:extLst>
              </p:cNvPr>
              <p:cNvSpPr/>
              <p:nvPr/>
            </p:nvSpPr>
            <p:spPr bwMode="auto">
              <a:xfrm>
                <a:off x="2018220" y="3559731"/>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Local Security Authority</a:t>
                </a:r>
              </a:p>
            </p:txBody>
          </p:sp>
          <p:sp>
            <p:nvSpPr>
              <p:cNvPr id="50" name="Rectangle 49">
                <a:extLst>
                  <a:ext uri="{FF2B5EF4-FFF2-40B4-BE49-F238E27FC236}">
                    <a16:creationId xmlns:a16="http://schemas.microsoft.com/office/drawing/2014/main" id="{A904E148-CD65-4867-92F9-EFCEF8A95D61}"/>
                  </a:ext>
                </a:extLst>
              </p:cNvPr>
              <p:cNvSpPr/>
              <p:nvPr/>
            </p:nvSpPr>
            <p:spPr bwMode="auto">
              <a:xfrm>
                <a:off x="2018220" y="4313128"/>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Event Manager</a:t>
                </a:r>
              </a:p>
            </p:txBody>
          </p:sp>
          <p:sp>
            <p:nvSpPr>
              <p:cNvPr id="51" name="Rectangle 50">
                <a:extLst>
                  <a:ext uri="{FF2B5EF4-FFF2-40B4-BE49-F238E27FC236}">
                    <a16:creationId xmlns:a16="http://schemas.microsoft.com/office/drawing/2014/main" id="{BF434090-BB4C-4031-BBF0-DF149340B42B}"/>
                  </a:ext>
                </a:extLst>
              </p:cNvPr>
              <p:cNvSpPr/>
              <p:nvPr/>
            </p:nvSpPr>
            <p:spPr bwMode="auto">
              <a:xfrm>
                <a:off x="2018220" y="5066525"/>
                <a:ext cx="1484787" cy="5925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accent1"/>
                    </a:solidFill>
                    <a:ea typeface="Segoe UI" pitchFamily="34" charset="0"/>
                    <a:cs typeface="Segoe UI" pitchFamily="34" charset="0"/>
                  </a:rPr>
                  <a:t>Etc</a:t>
                </a:r>
                <a:r>
                  <a:rPr lang="en-US" sz="1400" dirty="0">
                    <a:solidFill>
                      <a:schemeClr val="accent1"/>
                    </a:solidFill>
                    <a:ea typeface="Segoe UI" pitchFamily="34" charset="0"/>
                    <a:cs typeface="Segoe UI" pitchFamily="34" charset="0"/>
                  </a:rPr>
                  <a:t>…</a:t>
                </a:r>
              </a:p>
            </p:txBody>
          </p:sp>
          <p:sp>
            <p:nvSpPr>
              <p:cNvPr id="53" name="Rectangle 52">
                <a:extLst>
                  <a:ext uri="{FF2B5EF4-FFF2-40B4-BE49-F238E27FC236}">
                    <a16:creationId xmlns:a16="http://schemas.microsoft.com/office/drawing/2014/main" id="{8A59E30B-823F-4117-9411-CE91354B01F4}"/>
                  </a:ext>
                </a:extLst>
              </p:cNvPr>
              <p:cNvSpPr/>
              <p:nvPr/>
            </p:nvSpPr>
            <p:spPr bwMode="auto">
              <a:xfrm>
                <a:off x="3760715" y="3386552"/>
                <a:ext cx="1709804" cy="238386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Container Management</a:t>
                </a:r>
              </a:p>
            </p:txBody>
          </p:sp>
          <p:sp>
            <p:nvSpPr>
              <p:cNvPr id="54" name="Rectangle 53">
                <a:extLst>
                  <a:ext uri="{FF2B5EF4-FFF2-40B4-BE49-F238E27FC236}">
                    <a16:creationId xmlns:a16="http://schemas.microsoft.com/office/drawing/2014/main" id="{AA2CAC6A-E5F3-4BC5-BE4E-A965EA52FADB}"/>
                  </a:ext>
                </a:extLst>
              </p:cNvPr>
              <p:cNvSpPr/>
              <p:nvPr/>
            </p:nvSpPr>
            <p:spPr bwMode="auto">
              <a:xfrm>
                <a:off x="3883900" y="4322574"/>
                <a:ext cx="1484787" cy="57370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Docker Engine</a:t>
                </a:r>
              </a:p>
            </p:txBody>
          </p:sp>
          <p:sp>
            <p:nvSpPr>
              <p:cNvPr id="55" name="Rectangle 54">
                <a:extLst>
                  <a:ext uri="{FF2B5EF4-FFF2-40B4-BE49-F238E27FC236}">
                    <a16:creationId xmlns:a16="http://schemas.microsoft.com/office/drawing/2014/main" id="{CCACBC39-0247-4794-B674-1218B1393402}"/>
                  </a:ext>
                </a:extLst>
              </p:cNvPr>
              <p:cNvSpPr/>
              <p:nvPr/>
            </p:nvSpPr>
            <p:spPr bwMode="auto">
              <a:xfrm>
                <a:off x="3883900" y="5089767"/>
                <a:ext cx="1484787" cy="57370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Compute Services</a:t>
                </a:r>
              </a:p>
            </p:txBody>
          </p:sp>
          <p:grpSp>
            <p:nvGrpSpPr>
              <p:cNvPr id="60" name="Group 59">
                <a:extLst>
                  <a:ext uri="{FF2B5EF4-FFF2-40B4-BE49-F238E27FC236}">
                    <a16:creationId xmlns:a16="http://schemas.microsoft.com/office/drawing/2014/main" id="{F4C22D3A-BAE3-4F9B-ABF1-A899C49785DC}"/>
                  </a:ext>
                </a:extLst>
              </p:cNvPr>
              <p:cNvGrpSpPr/>
              <p:nvPr/>
            </p:nvGrpSpPr>
            <p:grpSpPr>
              <a:xfrm>
                <a:off x="8561746" y="3472991"/>
                <a:ext cx="2966596" cy="2318953"/>
                <a:chOff x="5648326" y="3833813"/>
                <a:chExt cx="2966596" cy="2318953"/>
              </a:xfrm>
            </p:grpSpPr>
            <p:sp>
              <p:nvSpPr>
                <p:cNvPr id="11" name="Rectangle 10">
                  <a:extLst>
                    <a:ext uri="{FF2B5EF4-FFF2-40B4-BE49-F238E27FC236}">
                      <a16:creationId xmlns:a16="http://schemas.microsoft.com/office/drawing/2014/main" id="{C410CC05-A308-44B7-AE4F-CDC641820737}"/>
                    </a:ext>
                  </a:extLst>
                </p:cNvPr>
                <p:cNvSpPr/>
                <p:nvPr/>
              </p:nvSpPr>
              <p:spPr bwMode="auto">
                <a:xfrm>
                  <a:off x="5648326" y="3833813"/>
                  <a:ext cx="2966596" cy="21095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accent1"/>
                      </a:solidFill>
                      <a:ea typeface="Segoe UI" pitchFamily="34" charset="0"/>
                      <a:cs typeface="Segoe UI" pitchFamily="34" charset="0"/>
                    </a:rPr>
                    <a:t>Windows Server Container</a:t>
                  </a:r>
                </a:p>
              </p:txBody>
            </p:sp>
            <p:sp>
              <p:nvSpPr>
                <p:cNvPr id="26" name="Rectangle 25">
                  <a:extLst>
                    <a:ext uri="{FF2B5EF4-FFF2-40B4-BE49-F238E27FC236}">
                      <a16:creationId xmlns:a16="http://schemas.microsoft.com/office/drawing/2014/main" id="{AED2C1CA-667D-414B-8AAE-E24DC8E15848}"/>
                    </a:ext>
                  </a:extLst>
                </p:cNvPr>
                <p:cNvSpPr/>
                <p:nvPr/>
              </p:nvSpPr>
              <p:spPr bwMode="auto">
                <a:xfrm>
                  <a:off x="5917695" y="4820755"/>
                  <a:ext cx="1164332" cy="60312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accent1"/>
                      </a:solidFill>
                      <a:ea typeface="Segoe UI" pitchFamily="34" charset="0"/>
                      <a:cs typeface="Segoe UI" pitchFamily="34" charset="0"/>
                    </a:rPr>
                    <a:t>System Processes</a:t>
                  </a:r>
                </a:p>
              </p:txBody>
            </p:sp>
            <p:sp>
              <p:nvSpPr>
                <p:cNvPr id="19" name="Rectangle 18">
                  <a:extLst>
                    <a:ext uri="{FF2B5EF4-FFF2-40B4-BE49-F238E27FC236}">
                      <a16:creationId xmlns:a16="http://schemas.microsoft.com/office/drawing/2014/main" id="{DFD7D179-1040-4CC0-BDDE-312EC08CCB25}"/>
                    </a:ext>
                  </a:extLst>
                </p:cNvPr>
                <p:cNvSpPr/>
                <p:nvPr/>
              </p:nvSpPr>
              <p:spPr bwMode="auto">
                <a:xfrm>
                  <a:off x="5760755" y="5784364"/>
                  <a:ext cx="868552"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Job Output</a:t>
                  </a:r>
                </a:p>
              </p:txBody>
            </p:sp>
            <p:sp>
              <p:nvSpPr>
                <p:cNvPr id="56" name="Rectangle 55">
                  <a:extLst>
                    <a:ext uri="{FF2B5EF4-FFF2-40B4-BE49-F238E27FC236}">
                      <a16:creationId xmlns:a16="http://schemas.microsoft.com/office/drawing/2014/main" id="{BBF06216-0529-4512-AC99-9DD1A1221E93}"/>
                    </a:ext>
                  </a:extLst>
                </p:cNvPr>
                <p:cNvSpPr/>
                <p:nvPr/>
              </p:nvSpPr>
              <p:spPr bwMode="auto">
                <a:xfrm>
                  <a:off x="7175184" y="4820755"/>
                  <a:ext cx="1164332" cy="60312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accent1"/>
                      </a:solidFill>
                      <a:ea typeface="Segoe UI" pitchFamily="34" charset="0"/>
                      <a:cs typeface="Segoe UI" pitchFamily="34" charset="0"/>
                    </a:rPr>
                    <a:t>Application Processes</a:t>
                  </a:r>
                </a:p>
              </p:txBody>
            </p:sp>
            <p:sp>
              <p:nvSpPr>
                <p:cNvPr id="58" name="Rectangle 57">
                  <a:extLst>
                    <a:ext uri="{FF2B5EF4-FFF2-40B4-BE49-F238E27FC236}">
                      <a16:creationId xmlns:a16="http://schemas.microsoft.com/office/drawing/2014/main" id="{7E8A43DA-FE4E-44A4-A02F-9FB591E65E93}"/>
                    </a:ext>
                  </a:extLst>
                </p:cNvPr>
                <p:cNvSpPr/>
                <p:nvPr/>
              </p:nvSpPr>
              <p:spPr bwMode="auto">
                <a:xfrm>
                  <a:off x="6709134" y="5784364"/>
                  <a:ext cx="895346"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Net Interface</a:t>
                  </a:r>
                </a:p>
              </p:txBody>
            </p:sp>
            <p:sp>
              <p:nvSpPr>
                <p:cNvPr id="59" name="Rectangle 58">
                  <a:extLst>
                    <a:ext uri="{FF2B5EF4-FFF2-40B4-BE49-F238E27FC236}">
                      <a16:creationId xmlns:a16="http://schemas.microsoft.com/office/drawing/2014/main" id="{1C6A42F0-1B73-4E58-921F-2D800B2BE52D}"/>
                    </a:ext>
                  </a:extLst>
                </p:cNvPr>
                <p:cNvSpPr/>
                <p:nvPr/>
              </p:nvSpPr>
              <p:spPr bwMode="auto">
                <a:xfrm>
                  <a:off x="7713409" y="5784364"/>
                  <a:ext cx="868552" cy="36840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Storage</a:t>
                  </a:r>
                </a:p>
                <a:p>
                  <a:pPr algn="ctr" defTabSz="932472" fontAlgn="base">
                    <a:lnSpc>
                      <a:spcPct val="90000"/>
                    </a:lnSpc>
                    <a:spcBef>
                      <a:spcPct val="0"/>
                    </a:spcBef>
                    <a:spcAft>
                      <a:spcPct val="0"/>
                    </a:spcAft>
                  </a:pPr>
                  <a:r>
                    <a:rPr lang="en-US" sz="1050" dirty="0">
                      <a:solidFill>
                        <a:schemeClr val="accent1"/>
                      </a:solidFill>
                      <a:ea typeface="Segoe UI" pitchFamily="34" charset="0"/>
                      <a:cs typeface="Segoe UI" pitchFamily="34" charset="0"/>
                    </a:rPr>
                    <a:t>Registry</a:t>
                  </a:r>
                </a:p>
              </p:txBody>
            </p:sp>
          </p:grpSp>
          <p:sp>
            <p:nvSpPr>
              <p:cNvPr id="29" name="Rectangle 28">
                <a:extLst>
                  <a:ext uri="{FF2B5EF4-FFF2-40B4-BE49-F238E27FC236}">
                    <a16:creationId xmlns:a16="http://schemas.microsoft.com/office/drawing/2014/main" id="{00BE4079-F43F-449E-A079-4A056CB0B4AA}"/>
                  </a:ext>
                </a:extLst>
              </p:cNvPr>
              <p:cNvSpPr/>
              <p:nvPr/>
            </p:nvSpPr>
            <p:spPr bwMode="auto">
              <a:xfrm>
                <a:off x="6113261" y="5827518"/>
                <a:ext cx="5415081" cy="51300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Windows Kernel</a:t>
                </a: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dirty="0">
                  <a:solidFill>
                    <a:schemeClr val="accent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E653BF11-B761-4E1F-A29C-0EBD44D6B902}"/>
                  </a:ext>
                </a:extLst>
              </p:cNvPr>
              <p:cNvSpPr/>
              <p:nvPr/>
            </p:nvSpPr>
            <p:spPr bwMode="auto">
              <a:xfrm>
                <a:off x="6113261" y="4710539"/>
                <a:ext cx="1945206" cy="7588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Basic System Processes</a:t>
                </a:r>
                <a:endParaRPr lang="en-US" sz="1200" i="1" dirty="0">
                  <a:solidFill>
                    <a:schemeClr val="tx2"/>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8263DB3-C30B-4011-BD60-3EC14D27B51F}"/>
                  </a:ext>
                </a:extLst>
              </p:cNvPr>
              <p:cNvSpPr/>
              <p:nvPr/>
            </p:nvSpPr>
            <p:spPr bwMode="auto">
              <a:xfrm>
                <a:off x="6113261" y="3867036"/>
                <a:ext cx="1945206" cy="7588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Guest Compute Service</a:t>
                </a:r>
                <a:endParaRPr lang="en-US" sz="1200" i="1" dirty="0">
                  <a:solidFill>
                    <a:schemeClr val="tx2"/>
                  </a:solidFill>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13B0FC95-F7B7-466D-B972-6A3FB753AAA0}"/>
                </a:ext>
              </a:extLst>
            </p:cNvPr>
            <p:cNvSpPr/>
            <p:nvPr/>
          </p:nvSpPr>
          <p:spPr bwMode="auto">
            <a:xfrm>
              <a:off x="1703385" y="6359717"/>
              <a:ext cx="9542377" cy="51300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Segoe UI Semibold" panose="020B0702040204020203" pitchFamily="34" charset="0"/>
                  <a:ea typeface="Segoe UI" pitchFamily="34" charset="0"/>
                  <a:cs typeface="Segoe UI Semibold" panose="020B0702040204020203" pitchFamily="34" charset="0"/>
                </a:rPr>
                <a:t>Hyper-V Hypervisor</a:t>
              </a: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grpSp>
    </p:spTree>
    <p:extLst>
      <p:ext uri="{BB962C8B-B14F-4D97-AF65-F5344CB8AC3E}">
        <p14:creationId xmlns:p14="http://schemas.microsoft.com/office/powerpoint/2010/main" val="487288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dirty="0"/>
              <a:t>Module 2 – Getting Started with Windows Containers</a:t>
            </a:r>
            <a:br>
              <a:rPr lang="en-US" sz="4000" dirty="0"/>
            </a:br>
            <a:br>
              <a:rPr lang="en-US" sz="4000"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78C26B10-D217-49E9-A616-53EB9D33B856}"/>
              </a:ext>
            </a:extLst>
          </p:cNvPr>
          <p:cNvGrpSpPr/>
          <p:nvPr/>
        </p:nvGrpSpPr>
        <p:grpSpPr>
          <a:xfrm>
            <a:off x="926630" y="2065732"/>
            <a:ext cx="2307155" cy="4777311"/>
            <a:chOff x="926630" y="2065732"/>
            <a:chExt cx="2307155" cy="4777311"/>
          </a:xfrm>
        </p:grpSpPr>
        <p:sp>
          <p:nvSpPr>
            <p:cNvPr id="100" name="Rectangle: Rounded Corners 25">
              <a:extLst>
                <a:ext uri="{FF2B5EF4-FFF2-40B4-BE49-F238E27FC236}">
                  <a16:creationId xmlns:a16="http://schemas.microsoft.com/office/drawing/2014/main" id="{5FBB9B5B-4FD5-4F0F-B5CD-E37C63449792}"/>
                </a:ext>
              </a:extLst>
            </p:cNvPr>
            <p:cNvSpPr/>
            <p:nvPr/>
          </p:nvSpPr>
          <p:spPr bwMode="auto">
            <a:xfrm>
              <a:off x="926630" y="2434549"/>
              <a:ext cx="2307155" cy="4408494"/>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endParaRPr lang="en-US" sz="2353" dirty="0">
                <a:solidFill>
                  <a:srgbClr val="505050"/>
                </a:solidFill>
                <a:latin typeface="Segoe UI"/>
                <a:ea typeface="Segoe UI" pitchFamily="34" charset="0"/>
                <a:cs typeface="Segoe UI" pitchFamily="34" charset="0"/>
              </a:endParaRPr>
            </a:p>
          </p:txBody>
        </p:sp>
        <p:sp>
          <p:nvSpPr>
            <p:cNvPr id="166" name="Rectangle: Rounded Corners 29">
              <a:extLst>
                <a:ext uri="{FF2B5EF4-FFF2-40B4-BE49-F238E27FC236}">
                  <a16:creationId xmlns:a16="http://schemas.microsoft.com/office/drawing/2014/main" id="{373500AF-70F6-4921-A243-C2B80304CF4C}"/>
                </a:ext>
              </a:extLst>
            </p:cNvPr>
            <p:cNvSpPr/>
            <p:nvPr/>
          </p:nvSpPr>
          <p:spPr bwMode="auto">
            <a:xfrm>
              <a:off x="1270648" y="4829963"/>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167" name="Rectangle: Rounded Corners 29">
              <a:extLst>
                <a:ext uri="{FF2B5EF4-FFF2-40B4-BE49-F238E27FC236}">
                  <a16:creationId xmlns:a16="http://schemas.microsoft.com/office/drawing/2014/main" id="{642CFEF0-6517-45E7-B2E5-C826E312FBD1}"/>
                </a:ext>
              </a:extLst>
            </p:cNvPr>
            <p:cNvSpPr/>
            <p:nvPr/>
          </p:nvSpPr>
          <p:spPr bwMode="auto">
            <a:xfrm>
              <a:off x="1155722" y="4943567"/>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147" name="Rectangle: Rounded Corners 27">
              <a:extLst>
                <a:ext uri="{FF2B5EF4-FFF2-40B4-BE49-F238E27FC236}">
                  <a16:creationId xmlns:a16="http://schemas.microsoft.com/office/drawing/2014/main" id="{1C950B65-EB57-4BC8-BBF6-FF5BD766A62D}"/>
                </a:ext>
              </a:extLst>
            </p:cNvPr>
            <p:cNvSpPr/>
            <p:nvPr/>
          </p:nvSpPr>
          <p:spPr bwMode="auto">
            <a:xfrm>
              <a:off x="993034" y="6316467"/>
              <a:ext cx="2175156" cy="48279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NT Kernel</a:t>
              </a:r>
              <a:endParaRPr lang="en-US" sz="980" dirty="0">
                <a:solidFill>
                  <a:srgbClr val="505050"/>
                </a:solidFill>
                <a:latin typeface="Segoe UI Semibold" panose="020B0702040204020203" pitchFamily="34" charset="0"/>
                <a:cs typeface="Segoe UI Semibold" panose="020B0702040204020203" pitchFamily="34" charset="0"/>
              </a:endParaRPr>
            </a:p>
          </p:txBody>
        </p:sp>
        <p:grpSp>
          <p:nvGrpSpPr>
            <p:cNvPr id="150" name="Group 149">
              <a:extLst>
                <a:ext uri="{FF2B5EF4-FFF2-40B4-BE49-F238E27FC236}">
                  <a16:creationId xmlns:a16="http://schemas.microsoft.com/office/drawing/2014/main" id="{ED9BE083-39C4-4684-886A-D954242FCFB9}"/>
                </a:ext>
              </a:extLst>
            </p:cNvPr>
            <p:cNvGrpSpPr/>
            <p:nvPr/>
          </p:nvGrpSpPr>
          <p:grpSpPr>
            <a:xfrm>
              <a:off x="1055187" y="6425639"/>
              <a:ext cx="254077" cy="259183"/>
              <a:chOff x="893763" y="-434975"/>
              <a:chExt cx="869950" cy="869950"/>
            </a:xfrm>
          </p:grpSpPr>
          <p:sp>
            <p:nvSpPr>
              <p:cNvPr id="151" name="Freeform 12">
                <a:extLst>
                  <a:ext uri="{FF2B5EF4-FFF2-40B4-BE49-F238E27FC236}">
                    <a16:creationId xmlns:a16="http://schemas.microsoft.com/office/drawing/2014/main" id="{18AAA592-BDF9-4225-94A8-8F7BBDA50095}"/>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2" name="Rectangle 13">
                <a:extLst>
                  <a:ext uri="{FF2B5EF4-FFF2-40B4-BE49-F238E27FC236}">
                    <a16:creationId xmlns:a16="http://schemas.microsoft.com/office/drawing/2014/main" id="{60B4CB93-1383-4F7E-A83A-A534AED8979B}"/>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3" name="Line 14">
                <a:extLst>
                  <a:ext uri="{FF2B5EF4-FFF2-40B4-BE49-F238E27FC236}">
                    <a16:creationId xmlns:a16="http://schemas.microsoft.com/office/drawing/2014/main" id="{75A33099-6AFF-41A4-B151-52A6B30FEB38}"/>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4" name="Line 15">
                <a:extLst>
                  <a:ext uri="{FF2B5EF4-FFF2-40B4-BE49-F238E27FC236}">
                    <a16:creationId xmlns:a16="http://schemas.microsoft.com/office/drawing/2014/main" id="{D94DA56C-451D-41B1-BDCD-FAED9B30684E}"/>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5" name="Line 16">
                <a:extLst>
                  <a:ext uri="{FF2B5EF4-FFF2-40B4-BE49-F238E27FC236}">
                    <a16:creationId xmlns:a16="http://schemas.microsoft.com/office/drawing/2014/main" id="{6E00D247-0E22-4746-AA5F-C1CFDE085757}"/>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6" name="Line 17">
                <a:extLst>
                  <a:ext uri="{FF2B5EF4-FFF2-40B4-BE49-F238E27FC236}">
                    <a16:creationId xmlns:a16="http://schemas.microsoft.com/office/drawing/2014/main" id="{8599AEE8-0577-4FD9-8460-413CC2008C1E}"/>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7" name="Line 18">
                <a:extLst>
                  <a:ext uri="{FF2B5EF4-FFF2-40B4-BE49-F238E27FC236}">
                    <a16:creationId xmlns:a16="http://schemas.microsoft.com/office/drawing/2014/main" id="{F1C81C60-11C2-4DE6-BAF8-38FDB799EC8B}"/>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8" name="Line 19">
                <a:extLst>
                  <a:ext uri="{FF2B5EF4-FFF2-40B4-BE49-F238E27FC236}">
                    <a16:creationId xmlns:a16="http://schemas.microsoft.com/office/drawing/2014/main" id="{41813933-B384-4B50-98D9-936C5B114EDF}"/>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59" name="Line 20">
                <a:extLst>
                  <a:ext uri="{FF2B5EF4-FFF2-40B4-BE49-F238E27FC236}">
                    <a16:creationId xmlns:a16="http://schemas.microsoft.com/office/drawing/2014/main" id="{8FF485E5-4F94-45EE-AE4B-D2F7CD5BE89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60" name="Line 22">
                <a:extLst>
                  <a:ext uri="{FF2B5EF4-FFF2-40B4-BE49-F238E27FC236}">
                    <a16:creationId xmlns:a16="http://schemas.microsoft.com/office/drawing/2014/main" id="{8C79CFE3-0227-4638-8B13-0C77779F5509}"/>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61" name="Line 23">
                <a:extLst>
                  <a:ext uri="{FF2B5EF4-FFF2-40B4-BE49-F238E27FC236}">
                    <a16:creationId xmlns:a16="http://schemas.microsoft.com/office/drawing/2014/main" id="{AF45ACA3-1B4E-48BE-9AE4-7DEE44875CB5}"/>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62" name="Line 24">
                <a:extLst>
                  <a:ext uri="{FF2B5EF4-FFF2-40B4-BE49-F238E27FC236}">
                    <a16:creationId xmlns:a16="http://schemas.microsoft.com/office/drawing/2014/main" id="{956FF119-27B1-4A9D-B737-C800B8FDB01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63" name="Line 25">
                <a:extLst>
                  <a:ext uri="{FF2B5EF4-FFF2-40B4-BE49-F238E27FC236}">
                    <a16:creationId xmlns:a16="http://schemas.microsoft.com/office/drawing/2014/main" id="{C9477598-1CC4-4A20-9754-4EADBA874E69}"/>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64" name="Line 26">
                <a:extLst>
                  <a:ext uri="{FF2B5EF4-FFF2-40B4-BE49-F238E27FC236}">
                    <a16:creationId xmlns:a16="http://schemas.microsoft.com/office/drawing/2014/main" id="{FBB2E01F-3A25-47B8-8493-8B359F7032A2}"/>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sp>
          <p:nvSpPr>
            <p:cNvPr id="165" name="Rectangle: Rounded Corners 29">
              <a:extLst>
                <a:ext uri="{FF2B5EF4-FFF2-40B4-BE49-F238E27FC236}">
                  <a16:creationId xmlns:a16="http://schemas.microsoft.com/office/drawing/2014/main" id="{DC21F4C9-FD97-465C-BB2B-64430C4410F3}"/>
                </a:ext>
              </a:extLst>
            </p:cNvPr>
            <p:cNvSpPr/>
            <p:nvPr/>
          </p:nvSpPr>
          <p:spPr bwMode="auto">
            <a:xfrm>
              <a:off x="993034" y="5038619"/>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168" name="Rectangle: Rounded Corners 29">
              <a:extLst>
                <a:ext uri="{FF2B5EF4-FFF2-40B4-BE49-F238E27FC236}">
                  <a16:creationId xmlns:a16="http://schemas.microsoft.com/office/drawing/2014/main" id="{B3FBA6E1-7915-4C99-87C7-BEE2A04D6439}"/>
                </a:ext>
              </a:extLst>
            </p:cNvPr>
            <p:cNvSpPr/>
            <p:nvPr/>
          </p:nvSpPr>
          <p:spPr bwMode="auto">
            <a:xfrm>
              <a:off x="2536134" y="5101772"/>
              <a:ext cx="640803" cy="637432"/>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Hyper-V</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a:t>
              </a:r>
              <a:r>
                <a:rPr lang="en-US" sz="1200" dirty="0" err="1">
                  <a:solidFill>
                    <a:srgbClr val="505050"/>
                  </a:solidFill>
                  <a:latin typeface="Segoe UI Semibold" panose="020B0702040204020203" pitchFamily="34" charset="0"/>
                  <a:cs typeface="Segoe UI Semibold" panose="020B0702040204020203" pitchFamily="34" charset="0"/>
                </a:rPr>
                <a:t>WMi</a:t>
              </a:r>
              <a:r>
                <a:rPr lang="en-US" sz="1200" dirty="0">
                  <a:solidFill>
                    <a:srgbClr val="505050"/>
                  </a:solidFill>
                  <a:latin typeface="Segoe UI Semibold" panose="020B0702040204020203" pitchFamily="34" charset="0"/>
                  <a:cs typeface="Segoe UI Semibold" panose="020B0702040204020203" pitchFamily="34" charset="0"/>
                </a:rPr>
                <a:t>)</a:t>
              </a:r>
            </a:p>
          </p:txBody>
        </p:sp>
        <p:cxnSp>
          <p:nvCxnSpPr>
            <p:cNvPr id="5" name="Straight Arrow Connector 4">
              <a:extLst>
                <a:ext uri="{FF2B5EF4-FFF2-40B4-BE49-F238E27FC236}">
                  <a16:creationId xmlns:a16="http://schemas.microsoft.com/office/drawing/2014/main" id="{FC1F36A3-0DF2-4345-9F67-8F3341233DDE}"/>
                </a:ext>
              </a:extLst>
            </p:cNvPr>
            <p:cNvCxnSpPr/>
            <p:nvPr/>
          </p:nvCxnSpPr>
          <p:spPr>
            <a:xfrm>
              <a:off x="1578576" y="6037107"/>
              <a:ext cx="0" cy="2793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Rectangle: Rounded Corners 29">
              <a:extLst>
                <a:ext uri="{FF2B5EF4-FFF2-40B4-BE49-F238E27FC236}">
                  <a16:creationId xmlns:a16="http://schemas.microsoft.com/office/drawing/2014/main" id="{7F6D7CEB-598E-4831-93F7-5248E5A791B5}"/>
                </a:ext>
              </a:extLst>
            </p:cNvPr>
            <p:cNvSpPr/>
            <p:nvPr/>
          </p:nvSpPr>
          <p:spPr bwMode="auto">
            <a:xfrm>
              <a:off x="1585452" y="3687681"/>
              <a:ext cx="989510" cy="87353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Docker </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Daemon</a:t>
              </a:r>
            </a:p>
          </p:txBody>
        </p:sp>
        <p:cxnSp>
          <p:nvCxnSpPr>
            <p:cNvPr id="170" name="Straight Arrow Connector 169">
              <a:extLst>
                <a:ext uri="{FF2B5EF4-FFF2-40B4-BE49-F238E27FC236}">
                  <a16:creationId xmlns:a16="http://schemas.microsoft.com/office/drawing/2014/main" id="{0E8A1A2B-769B-4078-BE54-40877386E4CB}"/>
                </a:ext>
              </a:extLst>
            </p:cNvPr>
            <p:cNvCxnSpPr>
              <a:cxnSpLocks/>
              <a:stCxn id="169" idx="2"/>
            </p:cNvCxnSpPr>
            <p:nvPr/>
          </p:nvCxnSpPr>
          <p:spPr>
            <a:xfrm>
              <a:off x="2080207" y="4561217"/>
              <a:ext cx="646" cy="2524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Rounded Corners 29">
              <a:extLst>
                <a:ext uri="{FF2B5EF4-FFF2-40B4-BE49-F238E27FC236}">
                  <a16:creationId xmlns:a16="http://schemas.microsoft.com/office/drawing/2014/main" id="{87A2002E-365F-42F8-9DD2-15E9FCF048F3}"/>
                </a:ext>
              </a:extLst>
            </p:cNvPr>
            <p:cNvSpPr/>
            <p:nvPr/>
          </p:nvSpPr>
          <p:spPr bwMode="auto">
            <a:xfrm>
              <a:off x="1043056" y="2695882"/>
              <a:ext cx="790999" cy="660039"/>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Docker </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Client</a:t>
              </a:r>
            </a:p>
          </p:txBody>
        </p:sp>
        <p:cxnSp>
          <p:nvCxnSpPr>
            <p:cNvPr id="12" name="Connector: Curved 11">
              <a:extLst>
                <a:ext uri="{FF2B5EF4-FFF2-40B4-BE49-F238E27FC236}">
                  <a16:creationId xmlns:a16="http://schemas.microsoft.com/office/drawing/2014/main" id="{08AC37EC-60F1-45BA-9DA6-5531FC306F7A}"/>
                </a:ext>
              </a:extLst>
            </p:cNvPr>
            <p:cNvCxnSpPr>
              <a:cxnSpLocks/>
              <a:endCxn id="169" idx="0"/>
            </p:cNvCxnSpPr>
            <p:nvPr/>
          </p:nvCxnSpPr>
          <p:spPr>
            <a:xfrm>
              <a:off x="1709017" y="3355921"/>
              <a:ext cx="371190" cy="331760"/>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0" name="Group 209">
              <a:extLst>
                <a:ext uri="{FF2B5EF4-FFF2-40B4-BE49-F238E27FC236}">
                  <a16:creationId xmlns:a16="http://schemas.microsoft.com/office/drawing/2014/main" id="{FEFEF202-948A-4024-9FB4-31388E9EE34C}"/>
                </a:ext>
              </a:extLst>
            </p:cNvPr>
            <p:cNvGrpSpPr/>
            <p:nvPr/>
          </p:nvGrpSpPr>
          <p:grpSpPr>
            <a:xfrm>
              <a:off x="1865505" y="5799402"/>
              <a:ext cx="159436" cy="174481"/>
              <a:chOff x="-159879" y="3757361"/>
              <a:chExt cx="777240" cy="850583"/>
            </a:xfrm>
          </p:grpSpPr>
          <p:sp>
            <p:nvSpPr>
              <p:cNvPr id="211" name="Freeform: Shape 183">
                <a:extLst>
                  <a:ext uri="{FF2B5EF4-FFF2-40B4-BE49-F238E27FC236}">
                    <a16:creationId xmlns:a16="http://schemas.microsoft.com/office/drawing/2014/main" id="{296A975C-FF24-41F2-97BE-01197C514B48}"/>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12" name="Freeform: Shape 184">
                <a:extLst>
                  <a:ext uri="{FF2B5EF4-FFF2-40B4-BE49-F238E27FC236}">
                    <a16:creationId xmlns:a16="http://schemas.microsoft.com/office/drawing/2014/main" id="{A3AB71B5-1253-418F-AFE1-EE424B451491}"/>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13" name="Freeform: Shape 185">
                <a:extLst>
                  <a:ext uri="{FF2B5EF4-FFF2-40B4-BE49-F238E27FC236}">
                    <a16:creationId xmlns:a16="http://schemas.microsoft.com/office/drawing/2014/main" id="{DA977954-6B3E-4355-A6A3-8BE936B52485}"/>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sp>
          <p:nvSpPr>
            <p:cNvPr id="294" name="TextBox 293">
              <a:extLst>
                <a:ext uri="{FF2B5EF4-FFF2-40B4-BE49-F238E27FC236}">
                  <a16:creationId xmlns:a16="http://schemas.microsoft.com/office/drawing/2014/main" id="{FA951970-00B8-4CB3-AB79-B2DFFE5018C3}"/>
                </a:ext>
              </a:extLst>
            </p:cNvPr>
            <p:cNvSpPr txBox="1"/>
            <p:nvPr/>
          </p:nvSpPr>
          <p:spPr>
            <a:xfrm>
              <a:off x="1023826" y="2065732"/>
              <a:ext cx="2112761"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Windows Container Host</a:t>
              </a:r>
            </a:p>
          </p:txBody>
        </p:sp>
      </p:grpSp>
      <p:sp>
        <p:nvSpPr>
          <p:cNvPr id="2" name="Title 1"/>
          <p:cNvSpPr>
            <a:spLocks noGrp="1"/>
          </p:cNvSpPr>
          <p:nvPr>
            <p:ph type="title"/>
          </p:nvPr>
        </p:nvSpPr>
        <p:spPr>
          <a:xfrm>
            <a:off x="274639" y="295274"/>
            <a:ext cx="11889564" cy="917575"/>
          </a:xfrm>
        </p:spPr>
        <p:txBody>
          <a:bodyPr/>
          <a:lstStyle/>
          <a:p>
            <a:r>
              <a:rPr lang="en-US" dirty="0">
                <a:solidFill>
                  <a:schemeClr val="accent3"/>
                </a:solidFill>
              </a:rPr>
              <a:t>Linux Containers on Windows </a:t>
            </a:r>
          </a:p>
        </p:txBody>
      </p:sp>
      <p:grpSp>
        <p:nvGrpSpPr>
          <p:cNvPr id="297" name="Group 296">
            <a:extLst>
              <a:ext uri="{FF2B5EF4-FFF2-40B4-BE49-F238E27FC236}">
                <a16:creationId xmlns:a16="http://schemas.microsoft.com/office/drawing/2014/main" id="{DACC10FC-C940-4B78-BA36-2590D60B56E1}"/>
              </a:ext>
            </a:extLst>
          </p:cNvPr>
          <p:cNvGrpSpPr/>
          <p:nvPr/>
        </p:nvGrpSpPr>
        <p:grpSpPr>
          <a:xfrm>
            <a:off x="3085215" y="2070127"/>
            <a:ext cx="2720445" cy="4772916"/>
            <a:chOff x="3085215" y="2070127"/>
            <a:chExt cx="2720445" cy="4772916"/>
          </a:xfrm>
        </p:grpSpPr>
        <p:sp>
          <p:nvSpPr>
            <p:cNvPr id="146" name="Rectangle: Rounded Corners 25">
              <a:extLst>
                <a:ext uri="{FF2B5EF4-FFF2-40B4-BE49-F238E27FC236}">
                  <a16:creationId xmlns:a16="http://schemas.microsoft.com/office/drawing/2014/main" id="{BB42B409-A84F-4DD2-8825-2E78FAE7039E}"/>
                </a:ext>
              </a:extLst>
            </p:cNvPr>
            <p:cNvSpPr/>
            <p:nvPr/>
          </p:nvSpPr>
          <p:spPr bwMode="auto">
            <a:xfrm>
              <a:off x="3283165" y="2434549"/>
              <a:ext cx="2307155" cy="4408494"/>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endParaRPr lang="en-US" sz="2353" dirty="0">
                <a:solidFill>
                  <a:srgbClr val="505050"/>
                </a:solidFill>
                <a:latin typeface="Segoe UI"/>
                <a:ea typeface="Segoe UI" pitchFamily="34" charset="0"/>
                <a:cs typeface="Segoe UI" pitchFamily="34" charset="0"/>
              </a:endParaRPr>
            </a:p>
          </p:txBody>
        </p:sp>
        <p:sp>
          <p:nvSpPr>
            <p:cNvPr id="173" name="Rectangle: Rounded Corners 29">
              <a:extLst>
                <a:ext uri="{FF2B5EF4-FFF2-40B4-BE49-F238E27FC236}">
                  <a16:creationId xmlns:a16="http://schemas.microsoft.com/office/drawing/2014/main" id="{5B86FB6F-1024-4312-9429-DDBFF5B2410F}"/>
                </a:ext>
              </a:extLst>
            </p:cNvPr>
            <p:cNvSpPr/>
            <p:nvPr/>
          </p:nvSpPr>
          <p:spPr bwMode="auto">
            <a:xfrm>
              <a:off x="3695856" y="3192248"/>
              <a:ext cx="989510" cy="87353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Docker </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Daemon</a:t>
              </a:r>
            </a:p>
          </p:txBody>
        </p:sp>
        <p:sp>
          <p:nvSpPr>
            <p:cNvPr id="175" name="Rectangle: Rounded Corners 29">
              <a:extLst>
                <a:ext uri="{FF2B5EF4-FFF2-40B4-BE49-F238E27FC236}">
                  <a16:creationId xmlns:a16="http://schemas.microsoft.com/office/drawing/2014/main" id="{84611D7A-3793-4FB4-9DDC-E7D9A4C3288F}"/>
                </a:ext>
              </a:extLst>
            </p:cNvPr>
            <p:cNvSpPr/>
            <p:nvPr/>
          </p:nvSpPr>
          <p:spPr bwMode="auto">
            <a:xfrm>
              <a:off x="3976884" y="4526111"/>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176" name="Rectangle: Rounded Corners 29">
              <a:extLst>
                <a:ext uri="{FF2B5EF4-FFF2-40B4-BE49-F238E27FC236}">
                  <a16:creationId xmlns:a16="http://schemas.microsoft.com/office/drawing/2014/main" id="{C3A17ADF-4C43-4EB2-A42D-E37875DF9772}"/>
                </a:ext>
              </a:extLst>
            </p:cNvPr>
            <p:cNvSpPr/>
            <p:nvPr/>
          </p:nvSpPr>
          <p:spPr bwMode="auto">
            <a:xfrm>
              <a:off x="3861958" y="4639715"/>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177" name="Rectangle: Rounded Corners 29">
              <a:extLst>
                <a:ext uri="{FF2B5EF4-FFF2-40B4-BE49-F238E27FC236}">
                  <a16:creationId xmlns:a16="http://schemas.microsoft.com/office/drawing/2014/main" id="{309608C1-47EA-467B-A03E-E3BCB1F63657}"/>
                </a:ext>
              </a:extLst>
            </p:cNvPr>
            <p:cNvSpPr/>
            <p:nvPr/>
          </p:nvSpPr>
          <p:spPr bwMode="auto">
            <a:xfrm>
              <a:off x="3699270" y="4734767"/>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Linux Process Container</a:t>
              </a:r>
            </a:p>
          </p:txBody>
        </p:sp>
        <p:cxnSp>
          <p:nvCxnSpPr>
            <p:cNvPr id="179" name="Straight Arrow Connector 178">
              <a:extLst>
                <a:ext uri="{FF2B5EF4-FFF2-40B4-BE49-F238E27FC236}">
                  <a16:creationId xmlns:a16="http://schemas.microsoft.com/office/drawing/2014/main" id="{D6D0C649-54ED-4FA7-B4DC-A7AC4C23668F}"/>
                </a:ext>
              </a:extLst>
            </p:cNvPr>
            <p:cNvCxnSpPr>
              <a:cxnSpLocks/>
              <a:stCxn id="173" idx="2"/>
            </p:cNvCxnSpPr>
            <p:nvPr/>
          </p:nvCxnSpPr>
          <p:spPr>
            <a:xfrm>
              <a:off x="4190611" y="4065784"/>
              <a:ext cx="0" cy="439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Rectangle: Rounded Corners 27">
              <a:extLst>
                <a:ext uri="{FF2B5EF4-FFF2-40B4-BE49-F238E27FC236}">
                  <a16:creationId xmlns:a16="http://schemas.microsoft.com/office/drawing/2014/main" id="{3F578A3A-4927-4798-851F-A53699494B1E}"/>
                </a:ext>
              </a:extLst>
            </p:cNvPr>
            <p:cNvSpPr/>
            <p:nvPr/>
          </p:nvSpPr>
          <p:spPr bwMode="auto">
            <a:xfrm>
              <a:off x="3357860" y="6316467"/>
              <a:ext cx="2175156" cy="48279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Linux Kernel</a:t>
              </a:r>
              <a:endParaRPr lang="en-US" sz="980" dirty="0">
                <a:solidFill>
                  <a:srgbClr val="505050"/>
                </a:solidFill>
                <a:latin typeface="Segoe UI Semibold" panose="020B0702040204020203" pitchFamily="34" charset="0"/>
                <a:cs typeface="Segoe UI Semibold" panose="020B0702040204020203" pitchFamily="34" charset="0"/>
              </a:endParaRPr>
            </a:p>
          </p:txBody>
        </p:sp>
        <p:grpSp>
          <p:nvGrpSpPr>
            <p:cNvPr id="183" name="Group 182">
              <a:extLst>
                <a:ext uri="{FF2B5EF4-FFF2-40B4-BE49-F238E27FC236}">
                  <a16:creationId xmlns:a16="http://schemas.microsoft.com/office/drawing/2014/main" id="{A0C7CDCD-02F1-41CD-9C60-E09678AFE884}"/>
                </a:ext>
              </a:extLst>
            </p:cNvPr>
            <p:cNvGrpSpPr/>
            <p:nvPr/>
          </p:nvGrpSpPr>
          <p:grpSpPr>
            <a:xfrm>
              <a:off x="3435354" y="6425639"/>
              <a:ext cx="254077" cy="259183"/>
              <a:chOff x="893763" y="-434975"/>
              <a:chExt cx="869950" cy="869950"/>
            </a:xfrm>
          </p:grpSpPr>
          <p:sp>
            <p:nvSpPr>
              <p:cNvPr id="184" name="Freeform 12">
                <a:extLst>
                  <a:ext uri="{FF2B5EF4-FFF2-40B4-BE49-F238E27FC236}">
                    <a16:creationId xmlns:a16="http://schemas.microsoft.com/office/drawing/2014/main" id="{EEF42F13-A6BA-4E03-93DF-5C29182382CF}"/>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85" name="Rectangle 13">
                <a:extLst>
                  <a:ext uri="{FF2B5EF4-FFF2-40B4-BE49-F238E27FC236}">
                    <a16:creationId xmlns:a16="http://schemas.microsoft.com/office/drawing/2014/main" id="{A2D6532D-B16F-4E0F-9F61-379267C503E6}"/>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86" name="Line 14">
                <a:extLst>
                  <a:ext uri="{FF2B5EF4-FFF2-40B4-BE49-F238E27FC236}">
                    <a16:creationId xmlns:a16="http://schemas.microsoft.com/office/drawing/2014/main" id="{91EED636-7430-489C-81E7-2C954A82CE21}"/>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87" name="Line 15">
                <a:extLst>
                  <a:ext uri="{FF2B5EF4-FFF2-40B4-BE49-F238E27FC236}">
                    <a16:creationId xmlns:a16="http://schemas.microsoft.com/office/drawing/2014/main" id="{1BE44030-59EE-40CE-9BF0-4B7E886D2C3E}"/>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88" name="Line 16">
                <a:extLst>
                  <a:ext uri="{FF2B5EF4-FFF2-40B4-BE49-F238E27FC236}">
                    <a16:creationId xmlns:a16="http://schemas.microsoft.com/office/drawing/2014/main" id="{7F702F68-ACB1-4F22-B103-6B1A3172559B}"/>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89" name="Line 17">
                <a:extLst>
                  <a:ext uri="{FF2B5EF4-FFF2-40B4-BE49-F238E27FC236}">
                    <a16:creationId xmlns:a16="http://schemas.microsoft.com/office/drawing/2014/main" id="{2DE16AA3-7FDA-4532-990F-D4B45A14ED7E}"/>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0" name="Line 18">
                <a:extLst>
                  <a:ext uri="{FF2B5EF4-FFF2-40B4-BE49-F238E27FC236}">
                    <a16:creationId xmlns:a16="http://schemas.microsoft.com/office/drawing/2014/main" id="{800CC245-1C6B-4E1F-AA15-1A78FC183DD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1" name="Line 19">
                <a:extLst>
                  <a:ext uri="{FF2B5EF4-FFF2-40B4-BE49-F238E27FC236}">
                    <a16:creationId xmlns:a16="http://schemas.microsoft.com/office/drawing/2014/main" id="{E2A7668F-18AB-4343-B986-15819401CA2B}"/>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2" name="Line 20">
                <a:extLst>
                  <a:ext uri="{FF2B5EF4-FFF2-40B4-BE49-F238E27FC236}">
                    <a16:creationId xmlns:a16="http://schemas.microsoft.com/office/drawing/2014/main" id="{24A9DEDF-37FC-45AD-93FA-A00F29711438}"/>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3" name="Line 22">
                <a:extLst>
                  <a:ext uri="{FF2B5EF4-FFF2-40B4-BE49-F238E27FC236}">
                    <a16:creationId xmlns:a16="http://schemas.microsoft.com/office/drawing/2014/main" id="{B2055548-A404-45FF-8A3E-C7282D021956}"/>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4" name="Line 23">
                <a:extLst>
                  <a:ext uri="{FF2B5EF4-FFF2-40B4-BE49-F238E27FC236}">
                    <a16:creationId xmlns:a16="http://schemas.microsoft.com/office/drawing/2014/main" id="{10CBEFEF-8F4F-4601-93C6-CF7CDD005D3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5" name="Line 24">
                <a:extLst>
                  <a:ext uri="{FF2B5EF4-FFF2-40B4-BE49-F238E27FC236}">
                    <a16:creationId xmlns:a16="http://schemas.microsoft.com/office/drawing/2014/main" id="{B2F671A2-DF2B-49C5-A68E-4946A5E3BCD3}"/>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6" name="Line 25">
                <a:extLst>
                  <a:ext uri="{FF2B5EF4-FFF2-40B4-BE49-F238E27FC236}">
                    <a16:creationId xmlns:a16="http://schemas.microsoft.com/office/drawing/2014/main" id="{6321A3DE-AF7E-417B-AB11-E92545CCD15A}"/>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197" name="Line 26">
                <a:extLst>
                  <a:ext uri="{FF2B5EF4-FFF2-40B4-BE49-F238E27FC236}">
                    <a16:creationId xmlns:a16="http://schemas.microsoft.com/office/drawing/2014/main" id="{14B42329-BC72-416F-9BB2-DAD9FA1BFA7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cxnSp>
          <p:nvCxnSpPr>
            <p:cNvPr id="198" name="Straight Arrow Connector 197">
              <a:extLst>
                <a:ext uri="{FF2B5EF4-FFF2-40B4-BE49-F238E27FC236}">
                  <a16:creationId xmlns:a16="http://schemas.microsoft.com/office/drawing/2014/main" id="{A68D71D9-0397-46EF-948D-D7156A21F815}"/>
                </a:ext>
              </a:extLst>
            </p:cNvPr>
            <p:cNvCxnSpPr>
              <a:cxnSpLocks/>
              <a:stCxn id="177" idx="2"/>
            </p:cNvCxnSpPr>
            <p:nvPr/>
          </p:nvCxnSpPr>
          <p:spPr>
            <a:xfrm>
              <a:off x="4284813" y="5733255"/>
              <a:ext cx="0" cy="5739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882FBFD2-6420-4B73-A273-9CB90C26C00F}"/>
                </a:ext>
              </a:extLst>
            </p:cNvPr>
            <p:cNvSpPr txBox="1"/>
            <p:nvPr/>
          </p:nvSpPr>
          <p:spPr>
            <a:xfrm>
              <a:off x="4525649" y="2383228"/>
              <a:ext cx="1143583"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Full Hyper-V VM</a:t>
              </a:r>
            </a:p>
          </p:txBody>
        </p:sp>
        <p:sp>
          <p:nvSpPr>
            <p:cNvPr id="205" name="TextBox 204">
              <a:extLst>
                <a:ext uri="{FF2B5EF4-FFF2-40B4-BE49-F238E27FC236}">
                  <a16:creationId xmlns:a16="http://schemas.microsoft.com/office/drawing/2014/main" id="{71FDDDA1-AE10-4A09-86AA-4FD1FB8621C6}"/>
                </a:ext>
              </a:extLst>
            </p:cNvPr>
            <p:cNvSpPr txBox="1"/>
            <p:nvPr/>
          </p:nvSpPr>
          <p:spPr>
            <a:xfrm>
              <a:off x="3085215" y="2070127"/>
              <a:ext cx="2720445"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Linux Container Host (Moby VM)</a:t>
              </a:r>
            </a:p>
          </p:txBody>
        </p:sp>
        <p:grpSp>
          <p:nvGrpSpPr>
            <p:cNvPr id="214" name="Group 213">
              <a:extLst>
                <a:ext uri="{FF2B5EF4-FFF2-40B4-BE49-F238E27FC236}">
                  <a16:creationId xmlns:a16="http://schemas.microsoft.com/office/drawing/2014/main" id="{3892E3BB-8287-4497-97B3-BA3008F78FFF}"/>
                </a:ext>
              </a:extLst>
            </p:cNvPr>
            <p:cNvGrpSpPr/>
            <p:nvPr/>
          </p:nvGrpSpPr>
          <p:grpSpPr>
            <a:xfrm>
              <a:off x="4633239" y="5494161"/>
              <a:ext cx="159436" cy="174481"/>
              <a:chOff x="-159879" y="3757361"/>
              <a:chExt cx="777240" cy="850583"/>
            </a:xfrm>
          </p:grpSpPr>
          <p:sp>
            <p:nvSpPr>
              <p:cNvPr id="215" name="Freeform: Shape 183">
                <a:extLst>
                  <a:ext uri="{FF2B5EF4-FFF2-40B4-BE49-F238E27FC236}">
                    <a16:creationId xmlns:a16="http://schemas.microsoft.com/office/drawing/2014/main" id="{33718D08-6599-4CA0-99C3-878EEC8D087A}"/>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16" name="Freeform: Shape 184">
                <a:extLst>
                  <a:ext uri="{FF2B5EF4-FFF2-40B4-BE49-F238E27FC236}">
                    <a16:creationId xmlns:a16="http://schemas.microsoft.com/office/drawing/2014/main" id="{CDB23CEE-ED08-45A9-9599-91B7C8FD1A4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17" name="Freeform: Shape 185">
                <a:extLst>
                  <a:ext uri="{FF2B5EF4-FFF2-40B4-BE49-F238E27FC236}">
                    <a16:creationId xmlns:a16="http://schemas.microsoft.com/office/drawing/2014/main" id="{7505236A-5DA0-4271-9603-FAD8667541D3}"/>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sp>
        <p:nvSpPr>
          <p:cNvPr id="289" name="Rectangle 288">
            <a:extLst>
              <a:ext uri="{FF2B5EF4-FFF2-40B4-BE49-F238E27FC236}">
                <a16:creationId xmlns:a16="http://schemas.microsoft.com/office/drawing/2014/main" id="{8DA2695B-4AA3-4C99-B686-20A8339A993B}"/>
              </a:ext>
            </a:extLst>
          </p:cNvPr>
          <p:cNvSpPr/>
          <p:nvPr/>
        </p:nvSpPr>
        <p:spPr>
          <a:xfrm>
            <a:off x="367345" y="1035034"/>
            <a:ext cx="10603773" cy="369332"/>
          </a:xfrm>
          <a:prstGeom prst="rect">
            <a:avLst/>
          </a:prstGeom>
        </p:spPr>
        <p:txBody>
          <a:bodyPr wrap="square">
            <a:spAutoFit/>
          </a:bodyPr>
          <a:lstStyle/>
          <a:p>
            <a:r>
              <a:rPr lang="en-US" dirty="0"/>
              <a:t>Right now there are two ways to run Linux containers with Docker for Windows and Hyper-V</a:t>
            </a:r>
          </a:p>
        </p:txBody>
      </p:sp>
      <p:sp>
        <p:nvSpPr>
          <p:cNvPr id="291" name="Rectangle 290">
            <a:extLst>
              <a:ext uri="{FF2B5EF4-FFF2-40B4-BE49-F238E27FC236}">
                <a16:creationId xmlns:a16="http://schemas.microsoft.com/office/drawing/2014/main" id="{4CD1F582-9619-46A0-BB09-FED3EB70FB99}"/>
              </a:ext>
            </a:extLst>
          </p:cNvPr>
          <p:cNvSpPr/>
          <p:nvPr/>
        </p:nvSpPr>
        <p:spPr>
          <a:xfrm>
            <a:off x="833822" y="1548921"/>
            <a:ext cx="3799417" cy="461665"/>
          </a:xfrm>
          <a:prstGeom prst="rect">
            <a:avLst/>
          </a:prstGeom>
        </p:spPr>
        <p:txBody>
          <a:bodyPr wrap="square">
            <a:spAutoFit/>
          </a:bodyPr>
          <a:lstStyle/>
          <a:p>
            <a:r>
              <a:rPr lang="en-US" sz="1200" dirty="0"/>
              <a:t>Run Linux containers in a full Linux VM </a:t>
            </a:r>
          </a:p>
          <a:p>
            <a:r>
              <a:rPr lang="en-US" sz="1200" dirty="0"/>
              <a:t>What Docker typically does today</a:t>
            </a:r>
          </a:p>
        </p:txBody>
      </p:sp>
      <p:sp>
        <p:nvSpPr>
          <p:cNvPr id="292" name="Rectangle 291">
            <a:extLst>
              <a:ext uri="{FF2B5EF4-FFF2-40B4-BE49-F238E27FC236}">
                <a16:creationId xmlns:a16="http://schemas.microsoft.com/office/drawing/2014/main" id="{F606C5AA-6D1E-4BDF-8F50-E6DCAB232DEE}"/>
              </a:ext>
            </a:extLst>
          </p:cNvPr>
          <p:cNvSpPr/>
          <p:nvPr/>
        </p:nvSpPr>
        <p:spPr>
          <a:xfrm>
            <a:off x="6779612" y="1525913"/>
            <a:ext cx="5281656" cy="461665"/>
          </a:xfrm>
          <a:prstGeom prst="rect">
            <a:avLst/>
          </a:prstGeom>
        </p:spPr>
        <p:txBody>
          <a:bodyPr wrap="square">
            <a:spAutoFit/>
          </a:bodyPr>
          <a:lstStyle/>
          <a:p>
            <a:r>
              <a:rPr lang="en-US" sz="1200" dirty="0"/>
              <a:t>Run Linux containers with </a:t>
            </a:r>
            <a:r>
              <a:rPr lang="en-US" sz="1200" dirty="0">
                <a:hlinkClick r:id="rId3"/>
              </a:rPr>
              <a:t>Hyper-V isolation</a:t>
            </a:r>
            <a:r>
              <a:rPr lang="en-US" sz="1200" dirty="0"/>
              <a:t> (LCOW)</a:t>
            </a:r>
          </a:p>
          <a:p>
            <a:r>
              <a:rPr lang="en-US" sz="1200" dirty="0"/>
              <a:t>This is a new option in Docker for Windows</a:t>
            </a:r>
          </a:p>
        </p:txBody>
      </p:sp>
      <p:grpSp>
        <p:nvGrpSpPr>
          <p:cNvPr id="300" name="Group 299">
            <a:extLst>
              <a:ext uri="{FF2B5EF4-FFF2-40B4-BE49-F238E27FC236}">
                <a16:creationId xmlns:a16="http://schemas.microsoft.com/office/drawing/2014/main" id="{FA170B0B-44A0-4314-B29E-637CD7F91F74}"/>
              </a:ext>
            </a:extLst>
          </p:cNvPr>
          <p:cNvGrpSpPr/>
          <p:nvPr/>
        </p:nvGrpSpPr>
        <p:grpSpPr>
          <a:xfrm>
            <a:off x="6895536" y="2061373"/>
            <a:ext cx="5088648" cy="4781670"/>
            <a:chOff x="6895536" y="2061373"/>
            <a:chExt cx="5088648" cy="4781670"/>
          </a:xfrm>
        </p:grpSpPr>
        <p:sp>
          <p:nvSpPr>
            <p:cNvPr id="288" name="Rectangle: Rounded Corners 25">
              <a:extLst>
                <a:ext uri="{FF2B5EF4-FFF2-40B4-BE49-F238E27FC236}">
                  <a16:creationId xmlns:a16="http://schemas.microsoft.com/office/drawing/2014/main" id="{97FE1329-F85C-4114-AD78-3F08A7A6A89E}"/>
                </a:ext>
              </a:extLst>
            </p:cNvPr>
            <p:cNvSpPr/>
            <p:nvPr/>
          </p:nvSpPr>
          <p:spPr bwMode="auto">
            <a:xfrm>
              <a:off x="9677029" y="3515186"/>
              <a:ext cx="2307155" cy="3054621"/>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endParaRPr lang="en-US" sz="2353" dirty="0">
                <a:solidFill>
                  <a:srgbClr val="505050"/>
                </a:solidFill>
                <a:latin typeface="Segoe UI"/>
                <a:ea typeface="Segoe UI" pitchFamily="34" charset="0"/>
                <a:cs typeface="Segoe UI" pitchFamily="34" charset="0"/>
              </a:endParaRPr>
            </a:p>
          </p:txBody>
        </p:sp>
        <p:sp>
          <p:nvSpPr>
            <p:cNvPr id="287" name="Rectangle: Rounded Corners 25">
              <a:extLst>
                <a:ext uri="{FF2B5EF4-FFF2-40B4-BE49-F238E27FC236}">
                  <a16:creationId xmlns:a16="http://schemas.microsoft.com/office/drawing/2014/main" id="{940296D6-96CC-4616-BD30-900445E057AF}"/>
                </a:ext>
              </a:extLst>
            </p:cNvPr>
            <p:cNvSpPr/>
            <p:nvPr/>
          </p:nvSpPr>
          <p:spPr bwMode="auto">
            <a:xfrm>
              <a:off x="9449872" y="3636047"/>
              <a:ext cx="2307155" cy="3054621"/>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endParaRPr lang="en-US" sz="2353" dirty="0">
                <a:solidFill>
                  <a:srgbClr val="505050"/>
                </a:solidFill>
                <a:latin typeface="Segoe UI"/>
                <a:ea typeface="Segoe UI" pitchFamily="34" charset="0"/>
                <a:cs typeface="Segoe UI" pitchFamily="34" charset="0"/>
              </a:endParaRPr>
            </a:p>
          </p:txBody>
        </p:sp>
        <p:sp>
          <p:nvSpPr>
            <p:cNvPr id="218" name="Rectangle: Rounded Corners 25">
              <a:extLst>
                <a:ext uri="{FF2B5EF4-FFF2-40B4-BE49-F238E27FC236}">
                  <a16:creationId xmlns:a16="http://schemas.microsoft.com/office/drawing/2014/main" id="{D9E22B0D-4CE9-4FDF-89A1-0A52FB11BD1B}"/>
                </a:ext>
              </a:extLst>
            </p:cNvPr>
            <p:cNvSpPr/>
            <p:nvPr/>
          </p:nvSpPr>
          <p:spPr bwMode="auto">
            <a:xfrm>
              <a:off x="6895536" y="2434549"/>
              <a:ext cx="2307155" cy="4408494"/>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endParaRPr lang="en-US" sz="2353" dirty="0">
                <a:solidFill>
                  <a:srgbClr val="505050"/>
                </a:solidFill>
                <a:latin typeface="Segoe UI"/>
                <a:ea typeface="Segoe UI" pitchFamily="34" charset="0"/>
                <a:cs typeface="Segoe UI" pitchFamily="34" charset="0"/>
              </a:endParaRPr>
            </a:p>
          </p:txBody>
        </p:sp>
        <p:sp>
          <p:nvSpPr>
            <p:cNvPr id="219" name="Rectangle: Rounded Corners 29">
              <a:extLst>
                <a:ext uri="{FF2B5EF4-FFF2-40B4-BE49-F238E27FC236}">
                  <a16:creationId xmlns:a16="http://schemas.microsoft.com/office/drawing/2014/main" id="{7165E594-ED4B-4254-9C17-03AC99449BBC}"/>
                </a:ext>
              </a:extLst>
            </p:cNvPr>
            <p:cNvSpPr/>
            <p:nvPr/>
          </p:nvSpPr>
          <p:spPr bwMode="auto">
            <a:xfrm>
              <a:off x="7239554" y="4829963"/>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220" name="Rectangle: Rounded Corners 25">
              <a:extLst>
                <a:ext uri="{FF2B5EF4-FFF2-40B4-BE49-F238E27FC236}">
                  <a16:creationId xmlns:a16="http://schemas.microsoft.com/office/drawing/2014/main" id="{85F027FB-FEBC-4CDB-8263-92702E6FDACB}"/>
                </a:ext>
              </a:extLst>
            </p:cNvPr>
            <p:cNvSpPr/>
            <p:nvPr/>
          </p:nvSpPr>
          <p:spPr bwMode="auto">
            <a:xfrm>
              <a:off x="9252071" y="3788421"/>
              <a:ext cx="2307155" cy="3054621"/>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47"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endParaRPr lang="en-US" sz="2353" dirty="0">
                <a:solidFill>
                  <a:srgbClr val="505050"/>
                </a:solidFill>
                <a:latin typeface="Segoe UI"/>
                <a:ea typeface="Segoe UI" pitchFamily="34" charset="0"/>
                <a:cs typeface="Segoe UI" pitchFamily="34" charset="0"/>
              </a:endParaRPr>
            </a:p>
          </p:txBody>
        </p:sp>
        <p:sp>
          <p:nvSpPr>
            <p:cNvPr id="221" name="Rectangle: Rounded Corners 29">
              <a:extLst>
                <a:ext uri="{FF2B5EF4-FFF2-40B4-BE49-F238E27FC236}">
                  <a16:creationId xmlns:a16="http://schemas.microsoft.com/office/drawing/2014/main" id="{6AF71607-980C-42AC-A62D-BCC46BF2A828}"/>
                </a:ext>
              </a:extLst>
            </p:cNvPr>
            <p:cNvSpPr/>
            <p:nvPr/>
          </p:nvSpPr>
          <p:spPr bwMode="auto">
            <a:xfrm>
              <a:off x="7124628" y="4943567"/>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222" name="Rectangle: Rounded Corners 27">
              <a:extLst>
                <a:ext uri="{FF2B5EF4-FFF2-40B4-BE49-F238E27FC236}">
                  <a16:creationId xmlns:a16="http://schemas.microsoft.com/office/drawing/2014/main" id="{54962F02-96B0-4061-9337-DB8F6C7088A8}"/>
                </a:ext>
              </a:extLst>
            </p:cNvPr>
            <p:cNvSpPr/>
            <p:nvPr/>
          </p:nvSpPr>
          <p:spPr bwMode="auto">
            <a:xfrm>
              <a:off x="6961940" y="6316467"/>
              <a:ext cx="2175156" cy="48279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NT Kernel</a:t>
              </a:r>
              <a:endParaRPr lang="en-US" sz="980" dirty="0">
                <a:solidFill>
                  <a:srgbClr val="505050"/>
                </a:solidFill>
                <a:latin typeface="Segoe UI Semibold" panose="020B0702040204020203" pitchFamily="34" charset="0"/>
                <a:cs typeface="Segoe UI Semibold" panose="020B0702040204020203" pitchFamily="34" charset="0"/>
              </a:endParaRPr>
            </a:p>
          </p:txBody>
        </p:sp>
        <p:grpSp>
          <p:nvGrpSpPr>
            <p:cNvPr id="223" name="Group 222">
              <a:extLst>
                <a:ext uri="{FF2B5EF4-FFF2-40B4-BE49-F238E27FC236}">
                  <a16:creationId xmlns:a16="http://schemas.microsoft.com/office/drawing/2014/main" id="{2F7483DC-7D2F-481D-BB3F-927C9FC4D6DE}"/>
                </a:ext>
              </a:extLst>
            </p:cNvPr>
            <p:cNvGrpSpPr/>
            <p:nvPr/>
          </p:nvGrpSpPr>
          <p:grpSpPr>
            <a:xfrm>
              <a:off x="7024093" y="6425639"/>
              <a:ext cx="254077" cy="259183"/>
              <a:chOff x="893763" y="-434975"/>
              <a:chExt cx="869950" cy="869950"/>
            </a:xfrm>
          </p:grpSpPr>
          <p:sp>
            <p:nvSpPr>
              <p:cNvPr id="224" name="Freeform 12">
                <a:extLst>
                  <a:ext uri="{FF2B5EF4-FFF2-40B4-BE49-F238E27FC236}">
                    <a16:creationId xmlns:a16="http://schemas.microsoft.com/office/drawing/2014/main" id="{FD253483-1E28-4A33-BD66-4AC5DEC5668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25" name="Rectangle 13">
                <a:extLst>
                  <a:ext uri="{FF2B5EF4-FFF2-40B4-BE49-F238E27FC236}">
                    <a16:creationId xmlns:a16="http://schemas.microsoft.com/office/drawing/2014/main" id="{C988C0F7-5869-4C30-A72F-E6A1BFFFCB91}"/>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26" name="Line 14">
                <a:extLst>
                  <a:ext uri="{FF2B5EF4-FFF2-40B4-BE49-F238E27FC236}">
                    <a16:creationId xmlns:a16="http://schemas.microsoft.com/office/drawing/2014/main" id="{17E48A4A-5DFF-4925-A395-A74377D6255A}"/>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27" name="Line 15">
                <a:extLst>
                  <a:ext uri="{FF2B5EF4-FFF2-40B4-BE49-F238E27FC236}">
                    <a16:creationId xmlns:a16="http://schemas.microsoft.com/office/drawing/2014/main" id="{344D007B-CDFC-4388-BB7F-8D337F96542E}"/>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28" name="Line 16">
                <a:extLst>
                  <a:ext uri="{FF2B5EF4-FFF2-40B4-BE49-F238E27FC236}">
                    <a16:creationId xmlns:a16="http://schemas.microsoft.com/office/drawing/2014/main" id="{FAD0E6C8-3765-4E17-825B-8C7F53E59873}"/>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29" name="Line 17">
                <a:extLst>
                  <a:ext uri="{FF2B5EF4-FFF2-40B4-BE49-F238E27FC236}">
                    <a16:creationId xmlns:a16="http://schemas.microsoft.com/office/drawing/2014/main" id="{F290D97D-BBF2-490B-B3C4-7E47DD6C4E5D}"/>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0" name="Line 18">
                <a:extLst>
                  <a:ext uri="{FF2B5EF4-FFF2-40B4-BE49-F238E27FC236}">
                    <a16:creationId xmlns:a16="http://schemas.microsoft.com/office/drawing/2014/main" id="{5F924574-4EB2-41E1-9606-9781696B60B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1" name="Line 19">
                <a:extLst>
                  <a:ext uri="{FF2B5EF4-FFF2-40B4-BE49-F238E27FC236}">
                    <a16:creationId xmlns:a16="http://schemas.microsoft.com/office/drawing/2014/main" id="{4B49B34C-D215-42F2-97EF-72CAB70E8735}"/>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2" name="Line 20">
                <a:extLst>
                  <a:ext uri="{FF2B5EF4-FFF2-40B4-BE49-F238E27FC236}">
                    <a16:creationId xmlns:a16="http://schemas.microsoft.com/office/drawing/2014/main" id="{5C643FDE-8C91-4995-891A-2C89513247E9}"/>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3" name="Line 22">
                <a:extLst>
                  <a:ext uri="{FF2B5EF4-FFF2-40B4-BE49-F238E27FC236}">
                    <a16:creationId xmlns:a16="http://schemas.microsoft.com/office/drawing/2014/main" id="{F1D7408B-E75B-450C-9B01-C89500C7A386}"/>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4" name="Line 23">
                <a:extLst>
                  <a:ext uri="{FF2B5EF4-FFF2-40B4-BE49-F238E27FC236}">
                    <a16:creationId xmlns:a16="http://schemas.microsoft.com/office/drawing/2014/main" id="{6C95E48F-D910-4C17-81B9-4CB88F5A93E7}"/>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5" name="Line 24">
                <a:extLst>
                  <a:ext uri="{FF2B5EF4-FFF2-40B4-BE49-F238E27FC236}">
                    <a16:creationId xmlns:a16="http://schemas.microsoft.com/office/drawing/2014/main" id="{B38C794F-607C-4AFE-8E24-60D8D2A0D7D3}"/>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6" name="Line 25">
                <a:extLst>
                  <a:ext uri="{FF2B5EF4-FFF2-40B4-BE49-F238E27FC236}">
                    <a16:creationId xmlns:a16="http://schemas.microsoft.com/office/drawing/2014/main" id="{8EE3A9D0-C890-4B51-BADA-E09392904645}"/>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37" name="Line 26">
                <a:extLst>
                  <a:ext uri="{FF2B5EF4-FFF2-40B4-BE49-F238E27FC236}">
                    <a16:creationId xmlns:a16="http://schemas.microsoft.com/office/drawing/2014/main" id="{A63AB85E-97DC-4B20-BE43-CD705923E6F0}"/>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sp>
          <p:nvSpPr>
            <p:cNvPr id="238" name="Rectangle: Rounded Corners 29">
              <a:extLst>
                <a:ext uri="{FF2B5EF4-FFF2-40B4-BE49-F238E27FC236}">
                  <a16:creationId xmlns:a16="http://schemas.microsoft.com/office/drawing/2014/main" id="{BA5991B8-8C6E-431C-AF0C-9386CE20E2DF}"/>
                </a:ext>
              </a:extLst>
            </p:cNvPr>
            <p:cNvSpPr/>
            <p:nvPr/>
          </p:nvSpPr>
          <p:spPr bwMode="auto">
            <a:xfrm>
              <a:off x="6961940" y="5038619"/>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Windows Process Container</a:t>
              </a:r>
            </a:p>
          </p:txBody>
        </p:sp>
        <p:sp>
          <p:nvSpPr>
            <p:cNvPr id="239" name="Rectangle: Rounded Corners 29">
              <a:extLst>
                <a:ext uri="{FF2B5EF4-FFF2-40B4-BE49-F238E27FC236}">
                  <a16:creationId xmlns:a16="http://schemas.microsoft.com/office/drawing/2014/main" id="{4313B9D3-CC42-4630-B845-8D3902448317}"/>
                </a:ext>
              </a:extLst>
            </p:cNvPr>
            <p:cNvSpPr/>
            <p:nvPr/>
          </p:nvSpPr>
          <p:spPr bwMode="auto">
            <a:xfrm>
              <a:off x="8505040" y="5101772"/>
              <a:ext cx="640803" cy="637432"/>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Hyper-V</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a:t>
              </a:r>
              <a:r>
                <a:rPr lang="en-US" sz="1200" dirty="0" err="1">
                  <a:solidFill>
                    <a:srgbClr val="505050"/>
                  </a:solidFill>
                  <a:latin typeface="Segoe UI Semibold" panose="020B0702040204020203" pitchFamily="34" charset="0"/>
                  <a:cs typeface="Segoe UI Semibold" panose="020B0702040204020203" pitchFamily="34" charset="0"/>
                </a:rPr>
                <a:t>WMi</a:t>
              </a:r>
              <a:r>
                <a:rPr lang="en-US" sz="1200" dirty="0">
                  <a:solidFill>
                    <a:srgbClr val="505050"/>
                  </a:solidFill>
                  <a:latin typeface="Segoe UI Semibold" panose="020B0702040204020203" pitchFamily="34" charset="0"/>
                  <a:cs typeface="Segoe UI Semibold" panose="020B0702040204020203" pitchFamily="34" charset="0"/>
                </a:rPr>
                <a:t>)</a:t>
              </a:r>
            </a:p>
          </p:txBody>
        </p:sp>
        <p:cxnSp>
          <p:nvCxnSpPr>
            <p:cNvPr id="240" name="Straight Arrow Connector 239">
              <a:extLst>
                <a:ext uri="{FF2B5EF4-FFF2-40B4-BE49-F238E27FC236}">
                  <a16:creationId xmlns:a16="http://schemas.microsoft.com/office/drawing/2014/main" id="{1C98364F-4554-4576-B5E8-F178ED8F085C}"/>
                </a:ext>
              </a:extLst>
            </p:cNvPr>
            <p:cNvCxnSpPr/>
            <p:nvPr/>
          </p:nvCxnSpPr>
          <p:spPr>
            <a:xfrm>
              <a:off x="7547482" y="6037107"/>
              <a:ext cx="0" cy="2793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1" name="Rectangle: Rounded Corners 29">
              <a:extLst>
                <a:ext uri="{FF2B5EF4-FFF2-40B4-BE49-F238E27FC236}">
                  <a16:creationId xmlns:a16="http://schemas.microsoft.com/office/drawing/2014/main" id="{AB07503E-1F86-4CC9-88C5-D234D74E5FEB}"/>
                </a:ext>
              </a:extLst>
            </p:cNvPr>
            <p:cNvSpPr/>
            <p:nvPr/>
          </p:nvSpPr>
          <p:spPr bwMode="auto">
            <a:xfrm>
              <a:off x="7554358" y="3687681"/>
              <a:ext cx="989510" cy="87353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Docker </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Daemon</a:t>
              </a:r>
            </a:p>
          </p:txBody>
        </p:sp>
        <p:cxnSp>
          <p:nvCxnSpPr>
            <p:cNvPr id="242" name="Straight Arrow Connector 241">
              <a:extLst>
                <a:ext uri="{FF2B5EF4-FFF2-40B4-BE49-F238E27FC236}">
                  <a16:creationId xmlns:a16="http://schemas.microsoft.com/office/drawing/2014/main" id="{580DAA70-E445-4958-B33E-9CB0366772AD}"/>
                </a:ext>
              </a:extLst>
            </p:cNvPr>
            <p:cNvCxnSpPr>
              <a:cxnSpLocks/>
              <a:stCxn id="241" idx="2"/>
            </p:cNvCxnSpPr>
            <p:nvPr/>
          </p:nvCxnSpPr>
          <p:spPr>
            <a:xfrm>
              <a:off x="8049113" y="4561217"/>
              <a:ext cx="646" cy="2524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9">
              <a:extLst>
                <a:ext uri="{FF2B5EF4-FFF2-40B4-BE49-F238E27FC236}">
                  <a16:creationId xmlns:a16="http://schemas.microsoft.com/office/drawing/2014/main" id="{6E484E1C-CC19-4B98-902A-02B96E1EE297}"/>
                </a:ext>
              </a:extLst>
            </p:cNvPr>
            <p:cNvSpPr/>
            <p:nvPr/>
          </p:nvSpPr>
          <p:spPr bwMode="auto">
            <a:xfrm>
              <a:off x="7011962" y="2695882"/>
              <a:ext cx="790999" cy="660039"/>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Docker </a:t>
              </a:r>
            </a:p>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Client</a:t>
              </a:r>
            </a:p>
          </p:txBody>
        </p:sp>
        <p:cxnSp>
          <p:nvCxnSpPr>
            <p:cNvPr id="244" name="Connector: Curved 243">
              <a:extLst>
                <a:ext uri="{FF2B5EF4-FFF2-40B4-BE49-F238E27FC236}">
                  <a16:creationId xmlns:a16="http://schemas.microsoft.com/office/drawing/2014/main" id="{2F3FBE6E-FA94-48E7-8E67-64196DCC027C}"/>
                </a:ext>
              </a:extLst>
            </p:cNvPr>
            <p:cNvCxnSpPr>
              <a:cxnSpLocks/>
              <a:endCxn id="241" idx="0"/>
            </p:cNvCxnSpPr>
            <p:nvPr/>
          </p:nvCxnSpPr>
          <p:spPr>
            <a:xfrm>
              <a:off x="7677923" y="3355921"/>
              <a:ext cx="371190" cy="331760"/>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Curved 244">
              <a:extLst>
                <a:ext uri="{FF2B5EF4-FFF2-40B4-BE49-F238E27FC236}">
                  <a16:creationId xmlns:a16="http://schemas.microsoft.com/office/drawing/2014/main" id="{090AF986-DD79-4FDF-9373-BA0D9DD78652}"/>
                </a:ext>
              </a:extLst>
            </p:cNvPr>
            <p:cNvCxnSpPr>
              <a:cxnSpLocks/>
              <a:stCxn id="243" idx="3"/>
              <a:endCxn id="280" idx="0"/>
            </p:cNvCxnSpPr>
            <p:nvPr/>
          </p:nvCxnSpPr>
          <p:spPr>
            <a:xfrm>
              <a:off x="7802961" y="3025902"/>
              <a:ext cx="1967441" cy="975834"/>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Rectangle: Rounded Corners 29">
              <a:extLst>
                <a:ext uri="{FF2B5EF4-FFF2-40B4-BE49-F238E27FC236}">
                  <a16:creationId xmlns:a16="http://schemas.microsoft.com/office/drawing/2014/main" id="{70411030-CE6E-4CF1-AA16-40B290D4CDE7}"/>
                </a:ext>
              </a:extLst>
            </p:cNvPr>
            <p:cNvSpPr/>
            <p:nvPr/>
          </p:nvSpPr>
          <p:spPr bwMode="auto">
            <a:xfrm>
              <a:off x="9668176" y="4734767"/>
              <a:ext cx="1171085" cy="998488"/>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Linux Process Container</a:t>
              </a:r>
            </a:p>
          </p:txBody>
        </p:sp>
        <p:sp>
          <p:nvSpPr>
            <p:cNvPr id="252" name="Rectangle: Rounded Corners 27">
              <a:extLst>
                <a:ext uri="{FF2B5EF4-FFF2-40B4-BE49-F238E27FC236}">
                  <a16:creationId xmlns:a16="http://schemas.microsoft.com/office/drawing/2014/main" id="{AC159002-96C4-42AC-94D4-8F9979CDA446}"/>
                </a:ext>
              </a:extLst>
            </p:cNvPr>
            <p:cNvSpPr/>
            <p:nvPr/>
          </p:nvSpPr>
          <p:spPr bwMode="auto">
            <a:xfrm>
              <a:off x="9326766" y="6316467"/>
              <a:ext cx="2175156" cy="482796"/>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5" tIns="143425" rIns="179282" bIns="143425" numCol="1" spcCol="0" rtlCol="0" fromWordArt="0" anchor="ctr" anchorCtr="0" forceAA="0" compatLnSpc="1">
              <a:prstTxWarp prst="textNoShape">
                <a:avLst/>
              </a:prstTxWarp>
              <a:noAutofit/>
            </a:bodyPr>
            <a:lstStyle/>
            <a:p>
              <a:pPr defTabSz="914113" fontAlgn="base">
                <a:lnSpc>
                  <a:spcPct val="90000"/>
                </a:lnSpc>
                <a:spcBef>
                  <a:spcPct val="0"/>
                </a:spcBef>
                <a:spcAft>
                  <a:spcPct val="0"/>
                </a:spcAft>
              </a:pPr>
              <a:r>
                <a:rPr lang="en-US" sz="1200" dirty="0">
                  <a:solidFill>
                    <a:srgbClr val="505050"/>
                  </a:solidFill>
                  <a:latin typeface="Segoe UI Semibold" panose="020B0702040204020203" pitchFamily="34" charset="0"/>
                  <a:cs typeface="Segoe UI Semibold" panose="020B0702040204020203" pitchFamily="34" charset="0"/>
                </a:rPr>
                <a:t>Linux Kernel</a:t>
              </a:r>
              <a:endParaRPr lang="en-US" sz="980" dirty="0">
                <a:solidFill>
                  <a:srgbClr val="505050"/>
                </a:solidFill>
                <a:latin typeface="Segoe UI Semibold" panose="020B0702040204020203" pitchFamily="34" charset="0"/>
                <a:cs typeface="Segoe UI Semibold" panose="020B0702040204020203" pitchFamily="34" charset="0"/>
              </a:endParaRPr>
            </a:p>
          </p:txBody>
        </p:sp>
        <p:grpSp>
          <p:nvGrpSpPr>
            <p:cNvPr id="253" name="Group 252">
              <a:extLst>
                <a:ext uri="{FF2B5EF4-FFF2-40B4-BE49-F238E27FC236}">
                  <a16:creationId xmlns:a16="http://schemas.microsoft.com/office/drawing/2014/main" id="{D8F180A4-275B-4322-B784-6EB316065958}"/>
                </a:ext>
              </a:extLst>
            </p:cNvPr>
            <p:cNvGrpSpPr/>
            <p:nvPr/>
          </p:nvGrpSpPr>
          <p:grpSpPr>
            <a:xfrm>
              <a:off x="9404260" y="6425639"/>
              <a:ext cx="254077" cy="259183"/>
              <a:chOff x="893763" y="-434975"/>
              <a:chExt cx="869950" cy="869950"/>
            </a:xfrm>
          </p:grpSpPr>
          <p:sp>
            <p:nvSpPr>
              <p:cNvPr id="254" name="Freeform 12">
                <a:extLst>
                  <a:ext uri="{FF2B5EF4-FFF2-40B4-BE49-F238E27FC236}">
                    <a16:creationId xmlns:a16="http://schemas.microsoft.com/office/drawing/2014/main" id="{529A1F7D-1B98-40AC-AD92-3DE87BD800A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55" name="Rectangle 13">
                <a:extLst>
                  <a:ext uri="{FF2B5EF4-FFF2-40B4-BE49-F238E27FC236}">
                    <a16:creationId xmlns:a16="http://schemas.microsoft.com/office/drawing/2014/main" id="{5D0A409C-FB6A-487C-AA8F-7E387896C474}"/>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56" name="Line 14">
                <a:extLst>
                  <a:ext uri="{FF2B5EF4-FFF2-40B4-BE49-F238E27FC236}">
                    <a16:creationId xmlns:a16="http://schemas.microsoft.com/office/drawing/2014/main" id="{F001AD50-B448-4ABA-9F6A-FF980411811F}"/>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57" name="Line 15">
                <a:extLst>
                  <a:ext uri="{FF2B5EF4-FFF2-40B4-BE49-F238E27FC236}">
                    <a16:creationId xmlns:a16="http://schemas.microsoft.com/office/drawing/2014/main" id="{F9CFB1FE-DA88-4B91-8F85-7C821F9D7F93}"/>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58" name="Line 16">
                <a:extLst>
                  <a:ext uri="{FF2B5EF4-FFF2-40B4-BE49-F238E27FC236}">
                    <a16:creationId xmlns:a16="http://schemas.microsoft.com/office/drawing/2014/main" id="{DD9B2093-158A-4710-B2F8-1A693A7327A2}"/>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59" name="Line 17">
                <a:extLst>
                  <a:ext uri="{FF2B5EF4-FFF2-40B4-BE49-F238E27FC236}">
                    <a16:creationId xmlns:a16="http://schemas.microsoft.com/office/drawing/2014/main" id="{B6BFB201-5BAE-465B-9112-1CFE67848C02}"/>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0" name="Line 18">
                <a:extLst>
                  <a:ext uri="{FF2B5EF4-FFF2-40B4-BE49-F238E27FC236}">
                    <a16:creationId xmlns:a16="http://schemas.microsoft.com/office/drawing/2014/main" id="{70ACE78C-F60E-45C7-B9DC-817F1721196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1" name="Line 19">
                <a:extLst>
                  <a:ext uri="{FF2B5EF4-FFF2-40B4-BE49-F238E27FC236}">
                    <a16:creationId xmlns:a16="http://schemas.microsoft.com/office/drawing/2014/main" id="{68036504-629F-4336-9268-350F125C6B1D}"/>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2" name="Line 20">
                <a:extLst>
                  <a:ext uri="{FF2B5EF4-FFF2-40B4-BE49-F238E27FC236}">
                    <a16:creationId xmlns:a16="http://schemas.microsoft.com/office/drawing/2014/main" id="{1514583C-117E-4ECB-903C-A273B6551E4D}"/>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3" name="Line 22">
                <a:extLst>
                  <a:ext uri="{FF2B5EF4-FFF2-40B4-BE49-F238E27FC236}">
                    <a16:creationId xmlns:a16="http://schemas.microsoft.com/office/drawing/2014/main" id="{C8F28840-688F-4F92-AA02-7EB13F178323}"/>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4" name="Line 23">
                <a:extLst>
                  <a:ext uri="{FF2B5EF4-FFF2-40B4-BE49-F238E27FC236}">
                    <a16:creationId xmlns:a16="http://schemas.microsoft.com/office/drawing/2014/main" id="{E47A251F-E80C-4D50-AFA0-281DA422E5D7}"/>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5" name="Line 24">
                <a:extLst>
                  <a:ext uri="{FF2B5EF4-FFF2-40B4-BE49-F238E27FC236}">
                    <a16:creationId xmlns:a16="http://schemas.microsoft.com/office/drawing/2014/main" id="{BF9005D9-C215-485B-A9C8-487AD3C8971A}"/>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6" name="Line 25">
                <a:extLst>
                  <a:ext uri="{FF2B5EF4-FFF2-40B4-BE49-F238E27FC236}">
                    <a16:creationId xmlns:a16="http://schemas.microsoft.com/office/drawing/2014/main" id="{D668E459-4A1E-486C-85AF-11576541172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sp>
            <p:nvSpPr>
              <p:cNvPr id="267" name="Line 26">
                <a:extLst>
                  <a:ext uri="{FF2B5EF4-FFF2-40B4-BE49-F238E27FC236}">
                    <a16:creationId xmlns:a16="http://schemas.microsoft.com/office/drawing/2014/main" id="{1F293C41-F846-4A26-BB63-975F9028332C}"/>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41" tIns="44821" rIns="89641" bIns="44821" numCol="1" anchor="t" anchorCtr="0" compatLnSpc="1">
                <a:prstTxWarp prst="textNoShape">
                  <a:avLst/>
                </a:prstTxWarp>
              </a:bodyPr>
              <a:lstStyle/>
              <a:p>
                <a:pPr defTabSz="932754"/>
                <a:endParaRPr lang="en-US" sz="1836" dirty="0">
                  <a:solidFill>
                    <a:srgbClr val="505050"/>
                  </a:solidFill>
                  <a:latin typeface="Segoe UI"/>
                </a:endParaRPr>
              </a:p>
            </p:txBody>
          </p:sp>
        </p:grpSp>
        <p:cxnSp>
          <p:nvCxnSpPr>
            <p:cNvPr id="268" name="Straight Arrow Connector 267">
              <a:extLst>
                <a:ext uri="{FF2B5EF4-FFF2-40B4-BE49-F238E27FC236}">
                  <a16:creationId xmlns:a16="http://schemas.microsoft.com/office/drawing/2014/main" id="{B6BD82EA-245B-468E-88B0-2D4F1D80AFA0}"/>
                </a:ext>
              </a:extLst>
            </p:cNvPr>
            <p:cNvCxnSpPr>
              <a:cxnSpLocks/>
              <a:stCxn id="250" idx="2"/>
            </p:cNvCxnSpPr>
            <p:nvPr/>
          </p:nvCxnSpPr>
          <p:spPr>
            <a:xfrm>
              <a:off x="10253719" y="5733255"/>
              <a:ext cx="0" cy="5739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7938A7A4-DE17-4F57-999F-0057C9866A74}"/>
                </a:ext>
              </a:extLst>
            </p:cNvPr>
            <p:cNvGrpSpPr/>
            <p:nvPr/>
          </p:nvGrpSpPr>
          <p:grpSpPr>
            <a:xfrm>
              <a:off x="7834411" y="5799402"/>
              <a:ext cx="159436" cy="174481"/>
              <a:chOff x="-159879" y="3757361"/>
              <a:chExt cx="777240" cy="850583"/>
            </a:xfrm>
          </p:grpSpPr>
          <p:sp>
            <p:nvSpPr>
              <p:cNvPr id="272" name="Freeform: Shape 183">
                <a:extLst>
                  <a:ext uri="{FF2B5EF4-FFF2-40B4-BE49-F238E27FC236}">
                    <a16:creationId xmlns:a16="http://schemas.microsoft.com/office/drawing/2014/main" id="{B6728508-9EC1-4D69-90D6-F87D20D737C0}"/>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73" name="Freeform: Shape 184">
                <a:extLst>
                  <a:ext uri="{FF2B5EF4-FFF2-40B4-BE49-F238E27FC236}">
                    <a16:creationId xmlns:a16="http://schemas.microsoft.com/office/drawing/2014/main" id="{C1130537-BC1D-49F3-B3AD-53474689149D}"/>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74" name="Freeform: Shape 185">
                <a:extLst>
                  <a:ext uri="{FF2B5EF4-FFF2-40B4-BE49-F238E27FC236}">
                    <a16:creationId xmlns:a16="http://schemas.microsoft.com/office/drawing/2014/main" id="{958AB643-7CB7-4A59-A385-BADA40D91A66}"/>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grpSp>
          <p:nvGrpSpPr>
            <p:cNvPr id="275" name="Group 274">
              <a:extLst>
                <a:ext uri="{FF2B5EF4-FFF2-40B4-BE49-F238E27FC236}">
                  <a16:creationId xmlns:a16="http://schemas.microsoft.com/office/drawing/2014/main" id="{47DA43C4-70A9-41C6-AB34-5F7A8DA5FA19}"/>
                </a:ext>
              </a:extLst>
            </p:cNvPr>
            <p:cNvGrpSpPr/>
            <p:nvPr/>
          </p:nvGrpSpPr>
          <p:grpSpPr>
            <a:xfrm>
              <a:off x="10602145" y="5494161"/>
              <a:ext cx="159436" cy="174481"/>
              <a:chOff x="-159879" y="3757361"/>
              <a:chExt cx="777240" cy="850583"/>
            </a:xfrm>
          </p:grpSpPr>
          <p:sp>
            <p:nvSpPr>
              <p:cNvPr id="276" name="Freeform: Shape 183">
                <a:extLst>
                  <a:ext uri="{FF2B5EF4-FFF2-40B4-BE49-F238E27FC236}">
                    <a16:creationId xmlns:a16="http://schemas.microsoft.com/office/drawing/2014/main" id="{74CEED30-1776-46C1-BCF3-524E8CB722BA}"/>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77" name="Freeform: Shape 184">
                <a:extLst>
                  <a:ext uri="{FF2B5EF4-FFF2-40B4-BE49-F238E27FC236}">
                    <a16:creationId xmlns:a16="http://schemas.microsoft.com/office/drawing/2014/main" id="{AA4DEACA-18E1-408B-8ADA-9158C94B74B4}"/>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sp>
            <p:nvSpPr>
              <p:cNvPr id="278" name="Freeform: Shape 185">
                <a:extLst>
                  <a:ext uri="{FF2B5EF4-FFF2-40B4-BE49-F238E27FC236}">
                    <a16:creationId xmlns:a16="http://schemas.microsoft.com/office/drawing/2014/main" id="{844F63A6-FB8E-46CA-BDF4-8BA07198F072}"/>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32754"/>
                <a:endParaRPr lang="en-US" sz="1836" dirty="0">
                  <a:solidFill>
                    <a:srgbClr val="505050"/>
                  </a:solidFill>
                  <a:latin typeface="Segoe UI"/>
                </a:endParaRPr>
              </a:p>
            </p:txBody>
          </p:sp>
        </p:grpSp>
        <p:sp>
          <p:nvSpPr>
            <p:cNvPr id="280" name="Rectangle: Rounded Corners 29">
              <a:extLst>
                <a:ext uri="{FF2B5EF4-FFF2-40B4-BE49-F238E27FC236}">
                  <a16:creationId xmlns:a16="http://schemas.microsoft.com/office/drawing/2014/main" id="{0D90CFDE-5BB2-492C-A164-22BDD1FDB1E7}"/>
                </a:ext>
              </a:extLst>
            </p:cNvPr>
            <p:cNvSpPr/>
            <p:nvPr/>
          </p:nvSpPr>
          <p:spPr bwMode="auto">
            <a:xfrm>
              <a:off x="9530371" y="4001736"/>
              <a:ext cx="480061" cy="345742"/>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200" dirty="0" err="1">
                  <a:solidFill>
                    <a:srgbClr val="505050"/>
                  </a:solidFill>
                  <a:latin typeface="Segoe UI Semibold" panose="020B0702040204020203" pitchFamily="34" charset="0"/>
                  <a:cs typeface="Segoe UI Semibold" panose="020B0702040204020203" pitchFamily="34" charset="0"/>
                </a:rPr>
                <a:t>gRPC</a:t>
              </a:r>
              <a:endParaRPr lang="en-US" sz="1200" dirty="0">
                <a:solidFill>
                  <a:srgbClr val="505050"/>
                </a:solidFill>
                <a:latin typeface="Segoe UI Semibold" panose="020B0702040204020203" pitchFamily="34" charset="0"/>
                <a:cs typeface="Segoe UI Semibold" panose="020B0702040204020203" pitchFamily="34" charset="0"/>
              </a:endParaRPr>
            </a:p>
          </p:txBody>
        </p:sp>
        <p:cxnSp>
          <p:nvCxnSpPr>
            <p:cNvPr id="283" name="Straight Arrow Connector 282">
              <a:extLst>
                <a:ext uri="{FF2B5EF4-FFF2-40B4-BE49-F238E27FC236}">
                  <a16:creationId xmlns:a16="http://schemas.microsoft.com/office/drawing/2014/main" id="{41DCDF02-7E9A-4917-80D2-F9D79888B7D8}"/>
                </a:ext>
              </a:extLst>
            </p:cNvPr>
            <p:cNvCxnSpPr>
              <a:cxnSpLocks/>
              <a:endCxn id="250" idx="0"/>
            </p:cNvCxnSpPr>
            <p:nvPr/>
          </p:nvCxnSpPr>
          <p:spPr>
            <a:xfrm>
              <a:off x="9770401" y="4350878"/>
              <a:ext cx="483318" cy="3838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1F3BECA9-74D8-4798-B139-F9609D08AD47}"/>
                </a:ext>
              </a:extLst>
            </p:cNvPr>
            <p:cNvSpPr txBox="1"/>
            <p:nvPr/>
          </p:nvSpPr>
          <p:spPr>
            <a:xfrm>
              <a:off x="10524087" y="3767786"/>
              <a:ext cx="1159613" cy="594009"/>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Hyper-V Isolated</a:t>
              </a:r>
            </a:p>
            <a:p>
              <a:pPr>
                <a:lnSpc>
                  <a:spcPct val="90000"/>
                </a:lnSpc>
                <a:spcAft>
                  <a:spcPts val="600"/>
                </a:spcAft>
              </a:pPr>
              <a:r>
                <a:rPr lang="en-US" sz="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container</a:t>
              </a:r>
            </a:p>
          </p:txBody>
        </p:sp>
        <p:sp>
          <p:nvSpPr>
            <p:cNvPr id="295" name="TextBox 294">
              <a:extLst>
                <a:ext uri="{FF2B5EF4-FFF2-40B4-BE49-F238E27FC236}">
                  <a16:creationId xmlns:a16="http://schemas.microsoft.com/office/drawing/2014/main" id="{5E20F165-0AC2-49AB-86DF-ADFB4DFF977B}"/>
                </a:ext>
              </a:extLst>
            </p:cNvPr>
            <p:cNvSpPr txBox="1"/>
            <p:nvPr/>
          </p:nvSpPr>
          <p:spPr>
            <a:xfrm>
              <a:off x="6936294" y="2061373"/>
              <a:ext cx="2112761"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Windows Container Host</a:t>
              </a:r>
            </a:p>
          </p:txBody>
        </p:sp>
      </p:grpSp>
      <p:grpSp>
        <p:nvGrpSpPr>
          <p:cNvPr id="299" name="Group 298">
            <a:extLst>
              <a:ext uri="{FF2B5EF4-FFF2-40B4-BE49-F238E27FC236}">
                <a16:creationId xmlns:a16="http://schemas.microsoft.com/office/drawing/2014/main" id="{84824800-B572-462D-BCEE-5E608DBC6211}"/>
              </a:ext>
            </a:extLst>
          </p:cNvPr>
          <p:cNvGrpSpPr/>
          <p:nvPr/>
        </p:nvGrpSpPr>
        <p:grpSpPr>
          <a:xfrm>
            <a:off x="1834055" y="2801479"/>
            <a:ext cx="2356556" cy="623190"/>
            <a:chOff x="1834055" y="2801479"/>
            <a:chExt cx="2356556" cy="623190"/>
          </a:xfrm>
        </p:grpSpPr>
        <p:sp>
          <p:nvSpPr>
            <p:cNvPr id="174" name="TextBox 173">
              <a:extLst>
                <a:ext uri="{FF2B5EF4-FFF2-40B4-BE49-F238E27FC236}">
                  <a16:creationId xmlns:a16="http://schemas.microsoft.com/office/drawing/2014/main" id="{1D859C34-4CCE-488C-88DB-29CAE1644CF2}"/>
                </a:ext>
              </a:extLst>
            </p:cNvPr>
            <p:cNvSpPr txBox="1"/>
            <p:nvPr/>
          </p:nvSpPr>
          <p:spPr>
            <a:xfrm>
              <a:off x="1842325" y="2830660"/>
              <a:ext cx="1156407" cy="594009"/>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Docker setting </a:t>
              </a:r>
            </a:p>
            <a:p>
              <a:pPr>
                <a:lnSpc>
                  <a:spcPct val="90000"/>
                </a:lnSpc>
                <a:spcAft>
                  <a:spcPts val="600"/>
                </a:spcAft>
              </a:pPr>
              <a:r>
                <a:rPr lang="en-US" sz="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(Windows/Linux)</a:t>
              </a:r>
            </a:p>
          </p:txBody>
        </p:sp>
        <p:cxnSp>
          <p:nvCxnSpPr>
            <p:cNvPr id="172" name="Connector: Curved 171">
              <a:extLst>
                <a:ext uri="{FF2B5EF4-FFF2-40B4-BE49-F238E27FC236}">
                  <a16:creationId xmlns:a16="http://schemas.microsoft.com/office/drawing/2014/main" id="{B797940C-1A51-429E-B79E-09D0547584CE}"/>
                </a:ext>
              </a:extLst>
            </p:cNvPr>
            <p:cNvCxnSpPr>
              <a:cxnSpLocks/>
              <a:endCxn id="173" idx="0"/>
            </p:cNvCxnSpPr>
            <p:nvPr/>
          </p:nvCxnSpPr>
          <p:spPr>
            <a:xfrm>
              <a:off x="1834055" y="2801479"/>
              <a:ext cx="2356556" cy="390769"/>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108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453482"/>
            <a:ext cx="7938920" cy="4702826"/>
          </a:xfrm>
        </p:spPr>
        <p:txBody>
          <a:bodyPr vert="horz" wrap="square" lIns="146304" tIns="91440" rIns="146304" bIns="91440" rtlCol="0" anchor="t">
            <a:spAutoFit/>
          </a:bodyPr>
          <a:lstStyle/>
          <a:p>
            <a:r>
              <a:rPr lang="en-US" sz="2400" dirty="0"/>
              <a:t>Base OS image is the first layer in potentially many image layers that make up a container</a:t>
            </a:r>
          </a:p>
          <a:p>
            <a:endParaRPr lang="en-US" sz="2400" dirty="0"/>
          </a:p>
          <a:p>
            <a:r>
              <a:rPr lang="en-US" sz="2400" dirty="0"/>
              <a:t>Container OS Base Image is immutable (read-only)</a:t>
            </a:r>
          </a:p>
          <a:p>
            <a:endParaRPr lang="en-US" sz="2400" dirty="0"/>
          </a:p>
          <a:p>
            <a:r>
              <a:rPr lang="en-US" sz="2400" dirty="0"/>
              <a:t>4 options as of Windows Server 2019: </a:t>
            </a:r>
          </a:p>
          <a:p>
            <a:pPr lvl="1"/>
            <a:r>
              <a:rPr lang="en-US" sz="1600" dirty="0"/>
              <a:t>Nano server</a:t>
            </a:r>
          </a:p>
          <a:p>
            <a:pPr lvl="1"/>
            <a:r>
              <a:rPr lang="en-US" sz="1600" dirty="0"/>
              <a:t>Server core </a:t>
            </a:r>
          </a:p>
          <a:p>
            <a:pPr lvl="1"/>
            <a:r>
              <a:rPr lang="en-US" sz="1600" dirty="0"/>
              <a:t>Windows </a:t>
            </a:r>
          </a:p>
          <a:p>
            <a:pPr lvl="1"/>
            <a:r>
              <a:rPr lang="en-US" sz="1600" dirty="0"/>
              <a:t>IOT core</a:t>
            </a:r>
          </a:p>
          <a:p>
            <a:pPr marL="0" indent="0">
              <a:buNone/>
            </a:pPr>
            <a:endParaRPr lang="en-US" sz="2400" dirty="0"/>
          </a:p>
          <a:p>
            <a:r>
              <a:rPr lang="en-US" sz="2400" dirty="0"/>
              <a:t>Hosted in Microsoft Container Registry and discoverable via existing channels (i.e. Docker Hub) </a:t>
            </a:r>
          </a:p>
        </p:txBody>
      </p:sp>
      <p:sp>
        <p:nvSpPr>
          <p:cNvPr id="2" name="Title 1"/>
          <p:cNvSpPr>
            <a:spLocks noGrp="1"/>
          </p:cNvSpPr>
          <p:nvPr>
            <p:ph type="title"/>
          </p:nvPr>
        </p:nvSpPr>
        <p:spPr/>
        <p:txBody>
          <a:bodyPr/>
          <a:lstStyle/>
          <a:p>
            <a:r>
              <a:rPr lang="en-US" dirty="0">
                <a:solidFill>
                  <a:schemeClr val="accent3"/>
                </a:solidFill>
              </a:rPr>
              <a:t>Windows Container Base OS Images</a:t>
            </a:r>
          </a:p>
        </p:txBody>
      </p:sp>
      <p:pic>
        <p:nvPicPr>
          <p:cNvPr id="8" name="Picture 7">
            <a:extLst>
              <a:ext uri="{FF2B5EF4-FFF2-40B4-BE49-F238E27FC236}">
                <a16:creationId xmlns:a16="http://schemas.microsoft.com/office/drawing/2014/main" id="{E3DCF392-BFB4-4080-AE07-10F5F5639B2D}"/>
              </a:ext>
            </a:extLst>
          </p:cNvPr>
          <p:cNvPicPr>
            <a:picLocks noChangeAspect="1"/>
          </p:cNvPicPr>
          <p:nvPr/>
        </p:nvPicPr>
        <p:blipFill>
          <a:blip r:embed="rId3"/>
          <a:stretch>
            <a:fillRect/>
          </a:stretch>
        </p:blipFill>
        <p:spPr>
          <a:xfrm rot="426984">
            <a:off x="8588463" y="1982034"/>
            <a:ext cx="2486025" cy="2581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62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3" y="1212851"/>
            <a:ext cx="11659843" cy="5151127"/>
          </a:xfrm>
        </p:spPr>
        <p:txBody>
          <a:bodyPr vert="horz" wrap="square" lIns="146283" tIns="91427" rIns="146283" bIns="91427" rtlCol="0" anchor="t">
            <a:spAutoFit/>
          </a:bodyPr>
          <a:lstStyle/>
          <a:p>
            <a:pPr marL="0" indent="0">
              <a:spcBef>
                <a:spcPts val="0"/>
              </a:spcBef>
              <a:spcAft>
                <a:spcPts val="1400"/>
              </a:spcAft>
              <a:buNone/>
            </a:pPr>
            <a:r>
              <a:rPr lang="en-US" sz="1800" dirty="0">
                <a:latin typeface="Segoe UI Semibold" panose="020B0702040204020203" pitchFamily="34" charset="0"/>
                <a:cs typeface="Segoe UI Semibold" panose="020B0702040204020203" pitchFamily="34" charset="0"/>
              </a:rPr>
              <a:t>Windows</a:t>
            </a:r>
            <a:r>
              <a:rPr lang="en-US" sz="1800" dirty="0"/>
              <a:t> (</a:t>
            </a:r>
            <a:r>
              <a:rPr lang="en-US" sz="1800" dirty="0">
                <a:hlinkClick r:id="rId3"/>
              </a:rPr>
              <a:t>https://hub.docker.com/_/microsoft-windows</a:t>
            </a:r>
            <a:r>
              <a:rPr lang="en-US" sz="1800" dirty="0"/>
              <a:t>) *New in Windows Server 2019</a:t>
            </a:r>
          </a:p>
          <a:p>
            <a:pPr lvl="1">
              <a:spcBef>
                <a:spcPts val="0"/>
              </a:spcBef>
              <a:spcAft>
                <a:spcPts val="1400"/>
              </a:spcAft>
            </a:pPr>
            <a:r>
              <a:rPr lang="en-US" sz="1800" dirty="0"/>
              <a:t>Automation workloads</a:t>
            </a:r>
          </a:p>
          <a:p>
            <a:pPr lvl="1">
              <a:spcBef>
                <a:spcPts val="0"/>
              </a:spcBef>
              <a:spcAft>
                <a:spcPts val="1400"/>
              </a:spcAft>
            </a:pPr>
            <a:r>
              <a:rPr lang="en-US" sz="1800" dirty="0"/>
              <a:t>Carries most Windows OSS components </a:t>
            </a:r>
            <a:endParaRPr lang="en-US" dirty="0"/>
          </a:p>
          <a:p>
            <a:pPr marL="0" indent="0">
              <a:spcBef>
                <a:spcPts val="0"/>
              </a:spcBef>
              <a:spcAft>
                <a:spcPts val="1400"/>
              </a:spcAft>
              <a:buNone/>
            </a:pPr>
            <a:r>
              <a:rPr lang="en-US" sz="1800" dirty="0">
                <a:latin typeface="Segoe UI Semibold" panose="020B0702040204020203" pitchFamily="34" charset="0"/>
                <a:cs typeface="Segoe UI Semibold" panose="020B0702040204020203" pitchFamily="34" charset="0"/>
              </a:rPr>
              <a:t>Windows Server Core </a:t>
            </a:r>
            <a:r>
              <a:rPr lang="en-US" sz="1800" dirty="0"/>
              <a:t>(</a:t>
            </a:r>
            <a:r>
              <a:rPr lang="en-US" sz="1800" dirty="0">
                <a:hlinkClick r:id="rId4"/>
              </a:rPr>
              <a:t>https://hub.docker.com/_/microsoft-windows-servercore</a:t>
            </a:r>
            <a:r>
              <a:rPr lang="en-US" sz="1000" dirty="0"/>
              <a:t>)</a:t>
            </a:r>
            <a:endParaRPr lang="en-US" sz="1800" dirty="0"/>
          </a:p>
          <a:p>
            <a:pPr lvl="1">
              <a:spcBef>
                <a:spcPts val="0"/>
              </a:spcBef>
              <a:spcAft>
                <a:spcPts val="1400"/>
              </a:spcAft>
            </a:pPr>
            <a:r>
              <a:rPr lang="en-US" sz="1800" dirty="0"/>
              <a:t>Minimal installation of Windows Server 2016</a:t>
            </a:r>
          </a:p>
          <a:p>
            <a:pPr lvl="1">
              <a:spcBef>
                <a:spcPts val="0"/>
              </a:spcBef>
              <a:spcAft>
                <a:spcPts val="1400"/>
              </a:spcAft>
            </a:pPr>
            <a:r>
              <a:rPr lang="en-US" sz="1800" dirty="0"/>
              <a:t>Contains only core OS features</a:t>
            </a:r>
          </a:p>
          <a:p>
            <a:pPr lvl="1">
              <a:spcBef>
                <a:spcPts val="0"/>
              </a:spcBef>
              <a:spcAft>
                <a:spcPts val="1400"/>
              </a:spcAft>
            </a:pPr>
            <a:r>
              <a:rPr lang="en-US" sz="1800" dirty="0"/>
              <a:t>Command-line access only</a:t>
            </a:r>
          </a:p>
          <a:p>
            <a:pPr marL="0" indent="0">
              <a:spcBef>
                <a:spcPts val="0"/>
              </a:spcBef>
              <a:spcAft>
                <a:spcPts val="1400"/>
              </a:spcAft>
              <a:buNone/>
            </a:pPr>
            <a:r>
              <a:rPr lang="en-US" sz="1800" dirty="0">
                <a:latin typeface="Segoe UI Semibold" panose="020B0702040204020203" pitchFamily="34" charset="0"/>
                <a:cs typeface="Segoe UI Semibold" panose="020B0702040204020203" pitchFamily="34" charset="0"/>
              </a:rPr>
              <a:t>Nano Server</a:t>
            </a:r>
            <a:r>
              <a:rPr lang="en-US" sz="1800" dirty="0"/>
              <a:t> (</a:t>
            </a:r>
            <a:r>
              <a:rPr lang="en-US" sz="1800" dirty="0">
                <a:hlinkClick r:id="rId5"/>
              </a:rPr>
              <a:t>https://hub.docker.com/_/microsoft-windows-nanoserver</a:t>
            </a:r>
            <a:r>
              <a:rPr lang="en-US" sz="1800" dirty="0"/>
              <a:t>)</a:t>
            </a:r>
          </a:p>
          <a:p>
            <a:pPr lvl="1">
              <a:spcBef>
                <a:spcPts val="0"/>
              </a:spcBef>
              <a:spcAft>
                <a:spcPts val="1400"/>
              </a:spcAft>
            </a:pPr>
            <a:r>
              <a:rPr lang="en-US" sz="1800" dirty="0"/>
              <a:t>Available only as container base OS image (no VM support)</a:t>
            </a:r>
          </a:p>
          <a:p>
            <a:pPr lvl="1">
              <a:spcBef>
                <a:spcPts val="0"/>
              </a:spcBef>
              <a:spcAft>
                <a:spcPts val="1400"/>
              </a:spcAft>
            </a:pPr>
            <a:r>
              <a:rPr lang="en-US" sz="1800" dirty="0"/>
              <a:t>20 times smaller than Server Core</a:t>
            </a:r>
          </a:p>
          <a:p>
            <a:pPr lvl="1">
              <a:spcBef>
                <a:spcPts val="0"/>
              </a:spcBef>
              <a:spcAft>
                <a:spcPts val="1400"/>
              </a:spcAft>
            </a:pPr>
            <a:r>
              <a:rPr lang="en-US" sz="1800" dirty="0"/>
              <a:t>Headless – no logon or GUI</a:t>
            </a:r>
          </a:p>
          <a:p>
            <a:pPr lvl="1">
              <a:spcBef>
                <a:spcPts val="0"/>
              </a:spcBef>
              <a:spcAft>
                <a:spcPts val="1400"/>
              </a:spcAft>
            </a:pPr>
            <a:r>
              <a:rPr lang="en-US" sz="1800" dirty="0"/>
              <a:t>Optimized for .NET Core applications</a:t>
            </a:r>
          </a:p>
        </p:txBody>
      </p:sp>
      <p:sp>
        <p:nvSpPr>
          <p:cNvPr id="2" name="Title 1"/>
          <p:cNvSpPr>
            <a:spLocks noGrp="1"/>
          </p:cNvSpPr>
          <p:nvPr>
            <p:ph type="title"/>
          </p:nvPr>
        </p:nvSpPr>
        <p:spPr/>
        <p:txBody>
          <a:bodyPr>
            <a:normAutofit/>
          </a:bodyPr>
          <a:lstStyle/>
          <a:p>
            <a:r>
              <a:rPr lang="en-US" dirty="0">
                <a:solidFill>
                  <a:schemeClr val="accent3"/>
                </a:solidFill>
              </a:rPr>
              <a:t>Windows Container Base OS Images</a:t>
            </a:r>
          </a:p>
        </p:txBody>
      </p:sp>
      <p:sp>
        <p:nvSpPr>
          <p:cNvPr id="8" name="TextBox 7">
            <a:extLst>
              <a:ext uri="{FF2B5EF4-FFF2-40B4-BE49-F238E27FC236}">
                <a16:creationId xmlns:a16="http://schemas.microsoft.com/office/drawing/2014/main" id="{D21121A5-CB46-44BE-9923-AA553ED0D49E}"/>
              </a:ext>
            </a:extLst>
          </p:cNvPr>
          <p:cNvSpPr txBox="1"/>
          <p:nvPr/>
        </p:nvSpPr>
        <p:spPr>
          <a:xfrm>
            <a:off x="10190120" y="5293896"/>
            <a:ext cx="123976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94 MB</a:t>
            </a:r>
          </a:p>
        </p:txBody>
      </p:sp>
      <p:sp>
        <p:nvSpPr>
          <p:cNvPr id="9" name="TextBox 8">
            <a:extLst>
              <a:ext uri="{FF2B5EF4-FFF2-40B4-BE49-F238E27FC236}">
                <a16:creationId xmlns:a16="http://schemas.microsoft.com/office/drawing/2014/main" id="{CB914F33-89EC-4F1B-A387-BB3B85682B7C}"/>
              </a:ext>
            </a:extLst>
          </p:cNvPr>
          <p:cNvSpPr txBox="1"/>
          <p:nvPr/>
        </p:nvSpPr>
        <p:spPr>
          <a:xfrm>
            <a:off x="10190119" y="3183330"/>
            <a:ext cx="12429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1.4 GB</a:t>
            </a:r>
          </a:p>
        </p:txBody>
      </p:sp>
      <p:sp>
        <p:nvSpPr>
          <p:cNvPr id="10" name="TextBox 9">
            <a:extLst>
              <a:ext uri="{FF2B5EF4-FFF2-40B4-BE49-F238E27FC236}">
                <a16:creationId xmlns:a16="http://schemas.microsoft.com/office/drawing/2014/main" id="{5C2908AD-C4E8-4B9A-8ECC-D96C4134F498}"/>
              </a:ext>
            </a:extLst>
          </p:cNvPr>
          <p:cNvSpPr txBox="1"/>
          <p:nvPr/>
        </p:nvSpPr>
        <p:spPr>
          <a:xfrm>
            <a:off x="10185311" y="1640268"/>
            <a:ext cx="12429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3.5 GB</a:t>
            </a:r>
          </a:p>
        </p:txBody>
      </p:sp>
      <p:sp>
        <p:nvSpPr>
          <p:cNvPr id="11" name="TextBox 10">
            <a:extLst>
              <a:ext uri="{FF2B5EF4-FFF2-40B4-BE49-F238E27FC236}">
                <a16:creationId xmlns:a16="http://schemas.microsoft.com/office/drawing/2014/main" id="{713AEFEC-BC55-4386-A53F-D8BA2362386F}"/>
              </a:ext>
            </a:extLst>
          </p:cNvPr>
          <p:cNvSpPr txBox="1"/>
          <p:nvPr/>
        </p:nvSpPr>
        <p:spPr>
          <a:xfrm>
            <a:off x="8713774" y="6494138"/>
            <a:ext cx="385695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*Sizes based on Windows Server 2019 </a:t>
            </a:r>
          </a:p>
        </p:txBody>
      </p:sp>
    </p:spTree>
    <p:extLst>
      <p:ext uri="{BB962C8B-B14F-4D97-AF65-F5344CB8AC3E}">
        <p14:creationId xmlns:p14="http://schemas.microsoft.com/office/powerpoint/2010/main" val="263673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dirty="0"/>
              <a:t>Demonstration: Nano Server and Windows Server Core </a:t>
            </a:r>
            <a:endParaRPr lang="en-US" sz="4800" dirty="0">
              <a:solidFill>
                <a:schemeClr val="accent3"/>
              </a:solidFill>
            </a:endParaRPr>
          </a:p>
        </p:txBody>
      </p:sp>
      <p:sp>
        <p:nvSpPr>
          <p:cNvPr id="7" name="Title 1"/>
          <p:cNvSpPr txBox="1">
            <a:spLocks/>
          </p:cNvSpPr>
          <p:nvPr/>
        </p:nvSpPr>
        <p:spPr>
          <a:xfrm>
            <a:off x="39012" y="3802062"/>
            <a:ext cx="5761493" cy="317625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Working with Windows Server Core Container</a:t>
            </a:r>
          </a:p>
          <a:p>
            <a:endParaRPr lang="en-US" sz="3600" dirty="0">
              <a:solidFill>
                <a:schemeClr val="tx1"/>
              </a:solidFill>
            </a:endParaRPr>
          </a:p>
          <a:p>
            <a:r>
              <a:rPr lang="en-US" sz="3600" dirty="0">
                <a:solidFill>
                  <a:schemeClr val="tx1"/>
                </a:solidFill>
              </a:rPr>
              <a:t>Working with Nano Server Container  </a:t>
            </a:r>
          </a:p>
          <a:p>
            <a:endParaRPr lang="en-US" sz="3600" dirty="0">
              <a:solidFill>
                <a:schemeClr val="tx1"/>
              </a:solidFill>
            </a:endParaRPr>
          </a:p>
        </p:txBody>
      </p:sp>
    </p:spTree>
    <p:extLst>
      <p:ext uri="{BB962C8B-B14F-4D97-AF65-F5344CB8AC3E}">
        <p14:creationId xmlns:p14="http://schemas.microsoft.com/office/powerpoint/2010/main" val="16015188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7" y="1342470"/>
            <a:ext cx="11887200" cy="2025170"/>
          </a:xfrm>
        </p:spPr>
        <p:txBody>
          <a:bodyPr vert="horz" lIns="91440" tIns="45720" rIns="91440" bIns="45720" rtlCol="0" anchor="t">
            <a:normAutofit/>
          </a:bodyPr>
          <a:lstStyle/>
          <a:p>
            <a:pPr marL="355600" lvl="1" indent="0" defTabSz="914400">
              <a:spcBef>
                <a:spcPts val="0"/>
              </a:spcBef>
              <a:spcAft>
                <a:spcPts val="1600"/>
              </a:spcAft>
              <a:buNone/>
            </a:pPr>
            <a:r>
              <a:rPr lang="en-US" dirty="0"/>
              <a:t>An immutable, file-based template for a container that is created one of three ways: </a:t>
            </a:r>
          </a:p>
          <a:p>
            <a:pPr marL="914400" lvl="2" indent="-342900" defTabSz="914400">
              <a:spcBef>
                <a:spcPts val="0"/>
              </a:spcBef>
              <a:spcAft>
                <a:spcPts val="1600"/>
              </a:spcAft>
            </a:pPr>
            <a:r>
              <a:rPr lang="en-US" sz="2400" dirty="0"/>
              <a:t>Manual via a Docker commit</a:t>
            </a:r>
          </a:p>
          <a:p>
            <a:pPr marL="914400" lvl="2" indent="-342900" defTabSz="914400">
              <a:spcBef>
                <a:spcPts val="0"/>
              </a:spcBef>
              <a:spcAft>
                <a:spcPts val="1600"/>
              </a:spcAft>
            </a:pPr>
            <a:r>
              <a:rPr lang="en-US" sz="2400" dirty="0"/>
              <a:t>Automated with a Dockerfile</a:t>
            </a:r>
          </a:p>
          <a:p>
            <a:pPr marL="914400" lvl="2" indent="-342900" defTabSz="914400">
              <a:spcBef>
                <a:spcPts val="0"/>
              </a:spcBef>
              <a:spcAft>
                <a:spcPts val="1600"/>
              </a:spcAft>
            </a:pPr>
            <a:r>
              <a:rPr lang="en-US" sz="2400" dirty="0"/>
              <a:t>Pulled from a registry </a:t>
            </a:r>
          </a:p>
        </p:txBody>
      </p:sp>
      <p:sp>
        <p:nvSpPr>
          <p:cNvPr id="2" name="Title 1"/>
          <p:cNvSpPr>
            <a:spLocks noGrp="1"/>
          </p:cNvSpPr>
          <p:nvPr>
            <p:ph type="title"/>
          </p:nvPr>
        </p:nvSpPr>
        <p:spPr/>
        <p:txBody>
          <a:bodyPr vert="horz" lIns="91440" tIns="45720" rIns="91440" bIns="45720" rtlCol="0" anchor="b">
            <a:normAutofit/>
          </a:bodyPr>
          <a:lstStyle/>
          <a:p>
            <a:pPr defTabSz="914400"/>
            <a:r>
              <a:rPr lang="en-US" sz="4400" dirty="0">
                <a:solidFill>
                  <a:schemeClr val="accent3"/>
                </a:solidFill>
                <a:ea typeface="+mj-ea"/>
                <a:cs typeface="+mj-cs"/>
              </a:rPr>
              <a:t>Container Image</a:t>
            </a:r>
          </a:p>
        </p:txBody>
      </p:sp>
      <p:pic>
        <p:nvPicPr>
          <p:cNvPr id="8" name="Picture 7" descr="A screenshot of a social media post&#10;&#10;Description automatically generated">
            <a:extLst>
              <a:ext uri="{FF2B5EF4-FFF2-40B4-BE49-F238E27FC236}">
                <a16:creationId xmlns:a16="http://schemas.microsoft.com/office/drawing/2014/main" id="{61031B26-2EB8-4CB4-ADCD-5C991CF9C4A0}"/>
              </a:ext>
            </a:extLst>
          </p:cNvPr>
          <p:cNvPicPr>
            <a:picLocks noChangeAspect="1"/>
          </p:cNvPicPr>
          <p:nvPr/>
        </p:nvPicPr>
        <p:blipFill>
          <a:blip r:embed="rId3"/>
          <a:stretch>
            <a:fillRect/>
          </a:stretch>
        </p:blipFill>
        <p:spPr>
          <a:xfrm>
            <a:off x="5342021" y="3497262"/>
            <a:ext cx="6667565" cy="281704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FDE3F164-E237-4B25-9311-B814D6DE32D8}"/>
              </a:ext>
            </a:extLst>
          </p:cNvPr>
          <p:cNvPicPr>
            <a:picLocks noChangeAspect="1"/>
          </p:cNvPicPr>
          <p:nvPr/>
        </p:nvPicPr>
        <p:blipFill rotWithShape="1">
          <a:blip r:embed="rId3"/>
          <a:srcRect l="6306" t="77099" r="75984" b="13043"/>
          <a:stretch/>
        </p:blipFill>
        <p:spPr>
          <a:xfrm>
            <a:off x="5815040" y="5683510"/>
            <a:ext cx="1083066" cy="254708"/>
          </a:xfrm>
          <a:prstGeom prst="rect">
            <a:avLst/>
          </a:prstGeom>
        </p:spPr>
      </p:pic>
    </p:spTree>
    <p:extLst>
      <p:ext uri="{BB962C8B-B14F-4D97-AF65-F5344CB8AC3E}">
        <p14:creationId xmlns:p14="http://schemas.microsoft.com/office/powerpoint/2010/main" val="120526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Image Layering</a:t>
            </a:r>
          </a:p>
        </p:txBody>
      </p:sp>
      <p:sp>
        <p:nvSpPr>
          <p:cNvPr id="8" name="Text Placeholder 2">
            <a:extLst>
              <a:ext uri="{FF2B5EF4-FFF2-40B4-BE49-F238E27FC236}">
                <a16:creationId xmlns:a16="http://schemas.microsoft.com/office/drawing/2014/main" id="{6E5AA482-DA57-4160-86C1-D05714C85CD1}"/>
              </a:ext>
            </a:extLst>
          </p:cNvPr>
          <p:cNvSpPr txBox="1">
            <a:spLocks/>
          </p:cNvSpPr>
          <p:nvPr/>
        </p:nvSpPr>
        <p:spPr>
          <a:xfrm>
            <a:off x="3657919" y="1510853"/>
            <a:ext cx="7297736" cy="51768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Base OS Image</a:t>
            </a:r>
          </a:p>
          <a:p>
            <a:pPr lvl="1" indent="-342900"/>
            <a:r>
              <a:rPr lang="en-US" dirty="0">
                <a:latin typeface="+mj-lt"/>
              </a:rPr>
              <a:t>System Binaries</a:t>
            </a:r>
          </a:p>
          <a:p>
            <a:pPr lvl="1" indent="-342900"/>
            <a:r>
              <a:rPr lang="en-US" dirty="0">
                <a:latin typeface="+mj-lt"/>
              </a:rPr>
              <a:t>C:\Windows </a:t>
            </a:r>
            <a:r>
              <a:rPr lang="en-US" dirty="0"/>
              <a:t> </a:t>
            </a:r>
          </a:p>
          <a:p>
            <a:pPr marL="241300" lvl="1" indent="0">
              <a:buFont typeface="Arial" pitchFamily="34" charset="0"/>
              <a:buNone/>
            </a:pPr>
            <a:endParaRPr lang="en-US" dirty="0"/>
          </a:p>
          <a:p>
            <a:pPr marL="0" indent="0">
              <a:buFont typeface="Arial" pitchFamily="34" charset="0"/>
              <a:buNone/>
            </a:pPr>
            <a:r>
              <a:rPr lang="en-US" sz="2800" dirty="0"/>
              <a:t>Choices </a:t>
            </a:r>
          </a:p>
          <a:p>
            <a:pPr lvl="1" indent="-342900"/>
            <a:r>
              <a:rPr lang="en-US" dirty="0">
                <a:latin typeface="+mj-lt"/>
              </a:rPr>
              <a:t>Windows</a:t>
            </a:r>
          </a:p>
          <a:p>
            <a:pPr lvl="1" indent="-342900"/>
            <a:r>
              <a:rPr lang="en-US" dirty="0">
                <a:latin typeface="+mj-lt"/>
              </a:rPr>
              <a:t>Windows Server Core</a:t>
            </a:r>
          </a:p>
          <a:p>
            <a:pPr lvl="1" indent="-342900"/>
            <a:r>
              <a:rPr lang="en-US" dirty="0">
                <a:latin typeface="+mj-lt"/>
              </a:rPr>
              <a:t>Nano Server</a:t>
            </a:r>
          </a:p>
          <a:p>
            <a:pPr marL="241300" lvl="1" indent="0">
              <a:buFont typeface="Arial" pitchFamily="34" charset="0"/>
              <a:buNone/>
            </a:pPr>
            <a:endParaRPr lang="en-US" dirty="0">
              <a:latin typeface="+mj-lt"/>
            </a:endParaRPr>
          </a:p>
          <a:p>
            <a:pPr marL="0" indent="0">
              <a:buFont typeface="Arial" pitchFamily="34" charset="0"/>
              <a:buNone/>
            </a:pPr>
            <a:r>
              <a:rPr lang="en-US" sz="2800" dirty="0"/>
              <a:t>Availability</a:t>
            </a:r>
          </a:p>
          <a:p>
            <a:pPr lvl="1" indent="-342900"/>
            <a:r>
              <a:rPr lang="en-US" dirty="0">
                <a:latin typeface="+mj-lt"/>
              </a:rPr>
              <a:t>Obtainable through Container Image provider</a:t>
            </a:r>
          </a:p>
          <a:p>
            <a:pPr lvl="1" indent="-342900"/>
            <a:r>
              <a:rPr lang="en-US" dirty="0">
                <a:latin typeface="+mj-lt"/>
              </a:rPr>
              <a:t>Published by Microsoft to the MCR</a:t>
            </a:r>
          </a:p>
        </p:txBody>
      </p:sp>
      <p:sp>
        <p:nvSpPr>
          <p:cNvPr id="9" name="Rectangle 8">
            <a:extLst>
              <a:ext uri="{FF2B5EF4-FFF2-40B4-BE49-F238E27FC236}">
                <a16:creationId xmlns:a16="http://schemas.microsoft.com/office/drawing/2014/main" id="{DBE54D29-C98D-47CB-89F5-73AE01494172}"/>
              </a:ext>
            </a:extLst>
          </p:cNvPr>
          <p:cNvSpPr/>
          <p:nvPr/>
        </p:nvSpPr>
        <p:spPr bwMode="auto">
          <a:xfrm>
            <a:off x="281676" y="1302751"/>
            <a:ext cx="2739702" cy="538490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46" tIns="146117" rIns="182646" bIns="146117" numCol="1" spcCol="0" rtlCol="0" fromWordArt="0" anchor="t" anchorCtr="0" forceAA="0" compatLnSpc="1">
            <a:prstTxWarp prst="textNoShape">
              <a:avLst/>
            </a:prstTxWarp>
            <a:noAutofit/>
          </a:bodyPr>
          <a:lstStyle/>
          <a:p>
            <a:pPr algn="ctr" defTabSz="931268" fontAlgn="base">
              <a:lnSpc>
                <a:spcPct val="90000"/>
              </a:lnSpc>
              <a:spcBef>
                <a:spcPct val="0"/>
              </a:spcBef>
              <a:spcAft>
                <a:spcPct val="0"/>
              </a:spcAft>
              <a:defRPr/>
            </a:pPr>
            <a:r>
              <a:rPr lang="en-US" sz="1998" kern="0" dirty="0">
                <a:solidFill>
                  <a:schemeClr val="tx1"/>
                </a:solidFill>
                <a:latin typeface="Segoe UI Semibold" panose="020B0702040204020203" pitchFamily="34" charset="0"/>
                <a:cs typeface="Segoe UI Semibold" panose="020B0702040204020203" pitchFamily="34" charset="0"/>
              </a:rPr>
              <a:t>Base OS Image</a:t>
            </a:r>
          </a:p>
        </p:txBody>
      </p:sp>
      <p:graphicFrame>
        <p:nvGraphicFramePr>
          <p:cNvPr id="10" name="Table 9">
            <a:extLst>
              <a:ext uri="{FF2B5EF4-FFF2-40B4-BE49-F238E27FC236}">
                <a16:creationId xmlns:a16="http://schemas.microsoft.com/office/drawing/2014/main" id="{28C107B0-0766-4014-B00F-F6EE73A88956}"/>
              </a:ext>
            </a:extLst>
          </p:cNvPr>
          <p:cNvGraphicFramePr>
            <a:graphicFrameLocks noGrp="1"/>
          </p:cNvGraphicFramePr>
          <p:nvPr>
            <p:extLst>
              <p:ext uri="{D42A27DB-BD31-4B8C-83A1-F6EECF244321}">
                <p14:modId xmlns:p14="http://schemas.microsoft.com/office/powerpoint/2010/main" val="3661346352"/>
              </p:ext>
            </p:extLst>
          </p:nvPr>
        </p:nvGraphicFramePr>
        <p:xfrm>
          <a:off x="427176" y="5058615"/>
          <a:ext cx="2426727" cy="715503"/>
        </p:xfrm>
        <a:graphic>
          <a:graphicData uri="http://schemas.openxmlformats.org/drawingml/2006/table">
            <a:tbl>
              <a:tblPr firstRow="1" bandRow="1">
                <a:tableStyleId>{5C22544A-7EE6-4342-B048-85BDC9FD1C3A}</a:tableStyleId>
              </a:tblPr>
              <a:tblGrid>
                <a:gridCol w="529151">
                  <a:extLst>
                    <a:ext uri="{9D8B030D-6E8A-4147-A177-3AD203B41FA5}">
                      <a16:colId xmlns:a16="http://schemas.microsoft.com/office/drawing/2014/main" val="4179091845"/>
                    </a:ext>
                  </a:extLst>
                </a:gridCol>
                <a:gridCol w="1897576">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“\Windows”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dirty="0"/>
                        <a:t>Host</a:t>
                      </a:r>
                    </a:p>
                  </a:txBody>
                  <a:tcPr marL="91324" marR="91324" marT="45661" marB="45661"/>
                </a:tc>
                <a:tc>
                  <a:txBody>
                    <a:bodyPr/>
                    <a:lstStyle/>
                    <a:p>
                      <a:r>
                        <a:rPr lang="en-US" sz="1000" dirty="0"/>
                        <a:t>\layer0\Windows</a:t>
                      </a:r>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11" name="Table 10">
            <a:extLst>
              <a:ext uri="{FF2B5EF4-FFF2-40B4-BE49-F238E27FC236}">
                <a16:creationId xmlns:a16="http://schemas.microsoft.com/office/drawing/2014/main" id="{38E94E46-1DEA-4DEF-B1BE-C5DE3CCA7D9F}"/>
              </a:ext>
            </a:extLst>
          </p:cNvPr>
          <p:cNvGraphicFramePr>
            <a:graphicFrameLocks noGrp="1"/>
          </p:cNvGraphicFramePr>
          <p:nvPr>
            <p:extLst>
              <p:ext uri="{D42A27DB-BD31-4B8C-83A1-F6EECF244321}">
                <p14:modId xmlns:p14="http://schemas.microsoft.com/office/powerpoint/2010/main" val="740142838"/>
              </p:ext>
            </p:extLst>
          </p:nvPr>
        </p:nvGraphicFramePr>
        <p:xfrm>
          <a:off x="427177" y="5820921"/>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“\Program Files”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\layer0\Program</a:t>
                      </a:r>
                      <a:r>
                        <a:rPr lang="en-US" sz="1000" baseline="0" dirty="0"/>
                        <a:t> Files</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spTree>
    <p:extLst>
      <p:ext uri="{BB962C8B-B14F-4D97-AF65-F5344CB8AC3E}">
        <p14:creationId xmlns:p14="http://schemas.microsoft.com/office/powerpoint/2010/main" val="232177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Image Layering</a:t>
            </a:r>
          </a:p>
        </p:txBody>
      </p:sp>
      <p:sp>
        <p:nvSpPr>
          <p:cNvPr id="13" name="Rectangle 12"/>
          <p:cNvSpPr/>
          <p:nvPr/>
        </p:nvSpPr>
        <p:spPr bwMode="auto">
          <a:xfrm>
            <a:off x="3154028" y="1310725"/>
            <a:ext cx="2739702" cy="53885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46" tIns="146117" rIns="182646" bIns="146117" numCol="1" spcCol="0" rtlCol="0" fromWordArt="0" anchor="t" anchorCtr="0" forceAA="0" compatLnSpc="1">
            <a:prstTxWarp prst="textNoShape">
              <a:avLst/>
            </a:prstTxWarp>
            <a:noAutofit/>
          </a:bodyPr>
          <a:lstStyle/>
          <a:p>
            <a:pPr algn="ctr" defTabSz="931268" fontAlgn="base">
              <a:lnSpc>
                <a:spcPct val="90000"/>
              </a:lnSpc>
              <a:spcBef>
                <a:spcPct val="0"/>
              </a:spcBef>
              <a:spcAft>
                <a:spcPct val="0"/>
              </a:spcAft>
            </a:pPr>
            <a:r>
              <a:rPr lang="en-US" sz="1998" kern="0" dirty="0">
                <a:solidFill>
                  <a:schemeClr val="tx1"/>
                </a:solidFill>
                <a:latin typeface="Segoe UI Semibold" panose="020B0702040204020203" pitchFamily="34" charset="0"/>
                <a:cs typeface="Segoe UI Semibold" panose="020B0702040204020203" pitchFamily="34" charset="0"/>
              </a:rPr>
              <a:t>IIS Image</a:t>
            </a:r>
          </a:p>
        </p:txBody>
      </p:sp>
      <p:sp>
        <p:nvSpPr>
          <p:cNvPr id="8" name="Rectangle 7">
            <a:extLst>
              <a:ext uri="{FF2B5EF4-FFF2-40B4-BE49-F238E27FC236}">
                <a16:creationId xmlns:a16="http://schemas.microsoft.com/office/drawing/2014/main" id="{B59128DC-FA12-4F03-9367-56F16BE43778}"/>
              </a:ext>
            </a:extLst>
          </p:cNvPr>
          <p:cNvSpPr/>
          <p:nvPr/>
        </p:nvSpPr>
        <p:spPr bwMode="auto">
          <a:xfrm>
            <a:off x="281676" y="1302751"/>
            <a:ext cx="2739702" cy="538490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46" tIns="146117" rIns="182646" bIns="146117" numCol="1" spcCol="0" rtlCol="0" fromWordArt="0" anchor="t" anchorCtr="0" forceAA="0" compatLnSpc="1">
            <a:prstTxWarp prst="textNoShape">
              <a:avLst/>
            </a:prstTxWarp>
            <a:noAutofit/>
          </a:bodyPr>
          <a:lstStyle/>
          <a:p>
            <a:pPr algn="ctr" defTabSz="931268" fontAlgn="base">
              <a:lnSpc>
                <a:spcPct val="90000"/>
              </a:lnSpc>
              <a:spcBef>
                <a:spcPct val="0"/>
              </a:spcBef>
              <a:spcAft>
                <a:spcPct val="0"/>
              </a:spcAft>
              <a:defRPr/>
            </a:pPr>
            <a:r>
              <a:rPr lang="en-US" sz="1998" kern="0" dirty="0">
                <a:solidFill>
                  <a:schemeClr val="tx1"/>
                </a:solidFill>
                <a:latin typeface="Segoe UI Semibold" panose="020B0702040204020203" pitchFamily="34" charset="0"/>
                <a:cs typeface="Segoe UI Semibold" panose="020B0702040204020203" pitchFamily="34" charset="0"/>
              </a:rPr>
              <a:t>Base OS Image</a:t>
            </a:r>
          </a:p>
        </p:txBody>
      </p:sp>
      <p:graphicFrame>
        <p:nvGraphicFramePr>
          <p:cNvPr id="9" name="Table 8">
            <a:extLst>
              <a:ext uri="{FF2B5EF4-FFF2-40B4-BE49-F238E27FC236}">
                <a16:creationId xmlns:a16="http://schemas.microsoft.com/office/drawing/2014/main" id="{A80FF8F0-4DD8-4DA8-9FFF-C24FF7F0EE62}"/>
              </a:ext>
            </a:extLst>
          </p:cNvPr>
          <p:cNvGraphicFramePr>
            <a:graphicFrameLocks noGrp="1"/>
          </p:cNvGraphicFramePr>
          <p:nvPr>
            <p:extLst>
              <p:ext uri="{D42A27DB-BD31-4B8C-83A1-F6EECF244321}">
                <p14:modId xmlns:p14="http://schemas.microsoft.com/office/powerpoint/2010/main" val="704479970"/>
              </p:ext>
            </p:extLst>
          </p:nvPr>
        </p:nvGraphicFramePr>
        <p:xfrm>
          <a:off x="427176" y="5058615"/>
          <a:ext cx="2426727" cy="715503"/>
        </p:xfrm>
        <a:graphic>
          <a:graphicData uri="http://schemas.openxmlformats.org/drawingml/2006/table">
            <a:tbl>
              <a:tblPr firstRow="1" bandRow="1">
                <a:tableStyleId>{5C22544A-7EE6-4342-B048-85BDC9FD1C3A}</a:tableStyleId>
              </a:tblPr>
              <a:tblGrid>
                <a:gridCol w="529151">
                  <a:extLst>
                    <a:ext uri="{9D8B030D-6E8A-4147-A177-3AD203B41FA5}">
                      <a16:colId xmlns:a16="http://schemas.microsoft.com/office/drawing/2014/main" val="4179091845"/>
                    </a:ext>
                  </a:extLst>
                </a:gridCol>
                <a:gridCol w="1897576">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“\Windows”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dirty="0"/>
                        <a:t>Host</a:t>
                      </a:r>
                    </a:p>
                  </a:txBody>
                  <a:tcPr marL="91324" marR="91324" marT="45661" marB="45661"/>
                </a:tc>
                <a:tc>
                  <a:txBody>
                    <a:bodyPr/>
                    <a:lstStyle/>
                    <a:p>
                      <a:r>
                        <a:rPr lang="en-US" sz="1000" dirty="0"/>
                        <a:t>\layer0\Windows</a:t>
                      </a:r>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10" name="Table 9">
            <a:extLst>
              <a:ext uri="{FF2B5EF4-FFF2-40B4-BE49-F238E27FC236}">
                <a16:creationId xmlns:a16="http://schemas.microsoft.com/office/drawing/2014/main" id="{E3124BE8-8665-4FC3-956E-E52E6EE0BB9D}"/>
              </a:ext>
            </a:extLst>
          </p:cNvPr>
          <p:cNvGraphicFramePr>
            <a:graphicFrameLocks noGrp="1"/>
          </p:cNvGraphicFramePr>
          <p:nvPr>
            <p:extLst>
              <p:ext uri="{D42A27DB-BD31-4B8C-83A1-F6EECF244321}">
                <p14:modId xmlns:p14="http://schemas.microsoft.com/office/powerpoint/2010/main" val="2521496346"/>
              </p:ext>
            </p:extLst>
          </p:nvPr>
        </p:nvGraphicFramePr>
        <p:xfrm>
          <a:off x="427177" y="5820921"/>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“\Program Files”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\layer0\Program</a:t>
                      </a:r>
                      <a:r>
                        <a:rPr lang="en-US" sz="1000" baseline="0" dirty="0"/>
                        <a:t> Files</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11" name="Table 10">
            <a:extLst>
              <a:ext uri="{FF2B5EF4-FFF2-40B4-BE49-F238E27FC236}">
                <a16:creationId xmlns:a16="http://schemas.microsoft.com/office/drawing/2014/main" id="{9B05CCCD-3C1F-410A-A4BF-195DE518AE05}"/>
              </a:ext>
            </a:extLst>
          </p:cNvPr>
          <p:cNvGraphicFramePr>
            <a:graphicFrameLocks noGrp="1"/>
          </p:cNvGraphicFramePr>
          <p:nvPr>
            <p:extLst>
              <p:ext uri="{D42A27DB-BD31-4B8C-83A1-F6EECF244321}">
                <p14:modId xmlns:p14="http://schemas.microsoft.com/office/powerpoint/2010/main" val="2683810971"/>
              </p:ext>
            </p:extLst>
          </p:nvPr>
        </p:nvGraphicFramePr>
        <p:xfrm>
          <a:off x="3309812" y="3995203"/>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a:t>
                      </a:r>
                      <a:r>
                        <a:rPr lang="en-US" sz="1000" baseline="0" dirty="0" err="1">
                          <a:solidFill>
                            <a:sysClr val="windowText" lastClr="000000"/>
                          </a:solidFill>
                          <a:latin typeface="Segoe UI Semibold" panose="020B0702040204020203" pitchFamily="34" charset="0"/>
                          <a:cs typeface="Segoe UI Semibold" panose="020B0702040204020203" pitchFamily="34" charset="0"/>
                        </a:rPr>
                        <a:t>inetpub</a:t>
                      </a:r>
                      <a:r>
                        <a:rPr lang="en-US" sz="1000" baseline="0" dirty="0">
                          <a:solidFill>
                            <a:sysClr val="windowText" lastClr="000000"/>
                          </a:solidFill>
                          <a:latin typeface="Segoe UI Semibold" panose="020B0702040204020203" pitchFamily="34" charset="0"/>
                          <a:cs typeface="Segoe UI Semibold" panose="020B0702040204020203" pitchFamily="34" charset="0"/>
                        </a:rPr>
                        <a:t>”</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\layer1\</a:t>
                      </a:r>
                      <a:r>
                        <a:rPr lang="en-US" sz="1000" dirty="0" err="1"/>
                        <a:t>inetpub</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spTree>
    <p:extLst>
      <p:ext uri="{BB962C8B-B14F-4D97-AF65-F5344CB8AC3E}">
        <p14:creationId xmlns:p14="http://schemas.microsoft.com/office/powerpoint/2010/main" val="11982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3604B5F-4B77-4773-9A07-1577787F58B4}"/>
              </a:ext>
            </a:extLst>
          </p:cNvPr>
          <p:cNvSpPr/>
          <p:nvPr/>
        </p:nvSpPr>
        <p:spPr bwMode="auto">
          <a:xfrm>
            <a:off x="6049514" y="1314347"/>
            <a:ext cx="2739702" cy="538490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46" tIns="146117" rIns="182646" bIns="146117" numCol="1" spcCol="0" rtlCol="0" fromWordArt="0" anchor="t" anchorCtr="0" forceAA="0" compatLnSpc="1">
            <a:prstTxWarp prst="textNoShape">
              <a:avLst/>
            </a:prstTxWarp>
            <a:noAutofit/>
          </a:bodyPr>
          <a:lstStyle/>
          <a:p>
            <a:pPr algn="ctr" defTabSz="931268" fontAlgn="base">
              <a:lnSpc>
                <a:spcPct val="90000"/>
              </a:lnSpc>
              <a:spcBef>
                <a:spcPct val="0"/>
              </a:spcBef>
              <a:spcAft>
                <a:spcPct val="0"/>
              </a:spcAft>
              <a:defRPr/>
            </a:pPr>
            <a:r>
              <a:rPr lang="en-US" sz="1998" kern="0" dirty="0">
                <a:solidFill>
                  <a:schemeClr val="tx1"/>
                </a:solidFill>
                <a:latin typeface="Segoe UI Semibold" panose="020B0702040204020203" pitchFamily="34" charset="0"/>
                <a:cs typeface="Segoe UI Semibold" panose="020B0702040204020203" pitchFamily="34" charset="0"/>
              </a:rPr>
              <a:t>Sandbox</a:t>
            </a:r>
          </a:p>
        </p:txBody>
      </p:sp>
      <p:graphicFrame>
        <p:nvGraphicFramePr>
          <p:cNvPr id="31" name="Table 30">
            <a:extLst>
              <a:ext uri="{FF2B5EF4-FFF2-40B4-BE49-F238E27FC236}">
                <a16:creationId xmlns:a16="http://schemas.microsoft.com/office/drawing/2014/main" id="{2C2F394D-75A2-4731-8D45-E6C95D442F82}"/>
              </a:ext>
            </a:extLst>
          </p:cNvPr>
          <p:cNvGraphicFramePr>
            <a:graphicFrameLocks noGrp="1"/>
          </p:cNvGraphicFramePr>
          <p:nvPr>
            <p:extLst>
              <p:ext uri="{D42A27DB-BD31-4B8C-83A1-F6EECF244321}">
                <p14:modId xmlns:p14="http://schemas.microsoft.com/office/powerpoint/2010/main" val="1205652003"/>
              </p:ext>
            </p:extLst>
          </p:nvPr>
        </p:nvGraphicFramePr>
        <p:xfrm>
          <a:off x="6195014" y="5070211"/>
          <a:ext cx="2426727" cy="715503"/>
        </p:xfrm>
        <a:graphic>
          <a:graphicData uri="http://schemas.openxmlformats.org/drawingml/2006/table">
            <a:tbl>
              <a:tblPr firstRow="1" bandRow="1">
                <a:tableStyleId>{5C22544A-7EE6-4342-B048-85BDC9FD1C3A}</a:tableStyleId>
              </a:tblPr>
              <a:tblGrid>
                <a:gridCol w="529151">
                  <a:extLst>
                    <a:ext uri="{9D8B030D-6E8A-4147-A177-3AD203B41FA5}">
                      <a16:colId xmlns:a16="http://schemas.microsoft.com/office/drawing/2014/main" val="4179091845"/>
                    </a:ext>
                  </a:extLst>
                </a:gridCol>
                <a:gridCol w="1897576">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“\Windows”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\layer0\Windows</a:t>
                      </a:r>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32" name="Table 31">
            <a:extLst>
              <a:ext uri="{FF2B5EF4-FFF2-40B4-BE49-F238E27FC236}">
                <a16:creationId xmlns:a16="http://schemas.microsoft.com/office/drawing/2014/main" id="{A35B5ADB-A08B-42D7-943F-3AA8BA5D358D}"/>
              </a:ext>
            </a:extLst>
          </p:cNvPr>
          <p:cNvGraphicFramePr>
            <a:graphicFrameLocks noGrp="1"/>
          </p:cNvGraphicFramePr>
          <p:nvPr>
            <p:extLst>
              <p:ext uri="{D42A27DB-BD31-4B8C-83A1-F6EECF244321}">
                <p14:modId xmlns:p14="http://schemas.microsoft.com/office/powerpoint/2010/main" val="992860719"/>
              </p:ext>
            </p:extLst>
          </p:nvPr>
        </p:nvGraphicFramePr>
        <p:xfrm>
          <a:off x="6195015" y="5832517"/>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“\Program Files”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\layer0\Program</a:t>
                      </a:r>
                      <a:r>
                        <a:rPr lang="en-US" sz="1000" baseline="0" dirty="0"/>
                        <a:t> Files</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33" name="Table 32">
            <a:extLst>
              <a:ext uri="{FF2B5EF4-FFF2-40B4-BE49-F238E27FC236}">
                <a16:creationId xmlns:a16="http://schemas.microsoft.com/office/drawing/2014/main" id="{A27BCF1E-B5DB-438A-828F-B466A14AF9F7}"/>
              </a:ext>
            </a:extLst>
          </p:cNvPr>
          <p:cNvGraphicFramePr>
            <a:graphicFrameLocks noGrp="1"/>
          </p:cNvGraphicFramePr>
          <p:nvPr>
            <p:extLst>
              <p:ext uri="{D42A27DB-BD31-4B8C-83A1-F6EECF244321}">
                <p14:modId xmlns:p14="http://schemas.microsoft.com/office/powerpoint/2010/main" val="685144555"/>
              </p:ext>
            </p:extLst>
          </p:nvPr>
        </p:nvGraphicFramePr>
        <p:xfrm>
          <a:off x="6205297" y="3995202"/>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a:t>
                      </a:r>
                      <a:r>
                        <a:rPr lang="en-US" sz="1000" baseline="0" dirty="0" err="1">
                          <a:solidFill>
                            <a:sysClr val="windowText" lastClr="000000"/>
                          </a:solidFill>
                          <a:latin typeface="Segoe UI Semibold" panose="020B0702040204020203" pitchFamily="34" charset="0"/>
                          <a:cs typeface="Segoe UI Semibold" panose="020B0702040204020203" pitchFamily="34" charset="0"/>
                        </a:rPr>
                        <a:t>inetpub</a:t>
                      </a:r>
                      <a:r>
                        <a:rPr lang="en-US" sz="1000" baseline="0" dirty="0">
                          <a:solidFill>
                            <a:sysClr val="windowText" lastClr="000000"/>
                          </a:solidFill>
                          <a:latin typeface="Segoe UI Semibold" panose="020B0702040204020203" pitchFamily="34" charset="0"/>
                          <a:cs typeface="Segoe UI Semibold" panose="020B0702040204020203" pitchFamily="34" charset="0"/>
                        </a:rPr>
                        <a:t>”</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\layer1\</a:t>
                      </a:r>
                      <a:r>
                        <a:rPr lang="en-US" sz="1000" dirty="0" err="1"/>
                        <a:t>inetpub</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34" name="Table 33">
            <a:extLst>
              <a:ext uri="{FF2B5EF4-FFF2-40B4-BE49-F238E27FC236}">
                <a16:creationId xmlns:a16="http://schemas.microsoft.com/office/drawing/2014/main" id="{07E5A7BE-00AE-4908-B6B2-38D6BCEFAD3F}"/>
              </a:ext>
            </a:extLst>
          </p:cNvPr>
          <p:cNvGraphicFramePr>
            <a:graphicFrameLocks noGrp="1"/>
          </p:cNvGraphicFramePr>
          <p:nvPr>
            <p:extLst>
              <p:ext uri="{D42A27DB-BD31-4B8C-83A1-F6EECF244321}">
                <p14:modId xmlns:p14="http://schemas.microsoft.com/office/powerpoint/2010/main" val="4120497605"/>
              </p:ext>
            </p:extLst>
          </p:nvPr>
        </p:nvGraphicFramePr>
        <p:xfrm>
          <a:off x="6205297" y="2286699"/>
          <a:ext cx="2428135" cy="925191"/>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529069">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a:t>
                      </a:r>
                      <a:r>
                        <a:rPr lang="en-US" sz="1000" baseline="0" dirty="0" err="1">
                          <a:solidFill>
                            <a:sysClr val="windowText" lastClr="000000"/>
                          </a:solidFill>
                          <a:latin typeface="Segoe UI Semibold" panose="020B0702040204020203" pitchFamily="34" charset="0"/>
                          <a:cs typeface="Segoe UI Semibold" panose="020B0702040204020203" pitchFamily="34" charset="0"/>
                        </a:rPr>
                        <a:t>inetpub</a:t>
                      </a:r>
                      <a:r>
                        <a:rPr lang="en-US" sz="1000" baseline="0" dirty="0">
                          <a:solidFill>
                            <a:sysClr val="windowText" lastClr="000000"/>
                          </a:solidFill>
                          <a:latin typeface="Segoe UI Semibold" panose="020B0702040204020203" pitchFamily="34" charset="0"/>
                          <a:cs typeface="Segoe UI Semibold" panose="020B0702040204020203" pitchFamily="34" charset="0"/>
                        </a:rPr>
                        <a:t>”</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337485">
                <a:tc>
                  <a:txBody>
                    <a:bodyPr/>
                    <a:lstStyle/>
                    <a:p>
                      <a:r>
                        <a:rPr lang="en-US" sz="1000" b="0"/>
                        <a:t>Host</a:t>
                      </a:r>
                    </a:p>
                  </a:txBody>
                  <a:tcPr marL="91324" marR="91324" marT="45661" marB="45661"/>
                </a:tc>
                <a:tc>
                  <a:txBody>
                    <a:bodyPr/>
                    <a:lstStyle/>
                    <a:p>
                      <a:r>
                        <a:rPr lang="en-US" sz="1000" dirty="0"/>
                        <a:t>\scratch\</a:t>
                      </a:r>
                      <a:r>
                        <a:rPr lang="en-US" sz="1000" dirty="0" err="1"/>
                        <a:t>inetpub</a:t>
                      </a:r>
                      <a:endParaRPr lang="en-US" sz="1000" dirty="0"/>
                    </a:p>
                    <a:p>
                      <a:r>
                        <a:rPr lang="en-US" sz="1000" dirty="0"/>
                        <a:t>+ index.html</a:t>
                      </a:r>
                    </a:p>
                  </a:txBody>
                  <a:tcPr marL="91324" marR="91324" marT="45661" marB="45661"/>
                </a:tc>
                <a:extLst>
                  <a:ext uri="{0D108BD9-81ED-4DB2-BD59-A6C34878D82A}">
                    <a16:rowId xmlns:a16="http://schemas.microsoft.com/office/drawing/2014/main" val="1859459996"/>
                  </a:ext>
                </a:extLst>
              </a:tr>
            </a:tbl>
          </a:graphicData>
        </a:graphic>
      </p:graphicFrame>
      <p:sp>
        <p:nvSpPr>
          <p:cNvPr id="16" name="Rectangle 15">
            <a:extLst>
              <a:ext uri="{FF2B5EF4-FFF2-40B4-BE49-F238E27FC236}">
                <a16:creationId xmlns:a16="http://schemas.microsoft.com/office/drawing/2014/main" id="{49C0D6FD-54A1-4A2D-96DF-FDFF4A2B1B70}"/>
              </a:ext>
            </a:extLst>
          </p:cNvPr>
          <p:cNvSpPr/>
          <p:nvPr/>
        </p:nvSpPr>
        <p:spPr bwMode="auto">
          <a:xfrm>
            <a:off x="3154028" y="1310725"/>
            <a:ext cx="2739702" cy="53885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46" tIns="146117" rIns="182646" bIns="146117" numCol="1" spcCol="0" rtlCol="0" fromWordArt="0" anchor="t" anchorCtr="0" forceAA="0" compatLnSpc="1">
            <a:prstTxWarp prst="textNoShape">
              <a:avLst/>
            </a:prstTxWarp>
            <a:noAutofit/>
          </a:bodyPr>
          <a:lstStyle/>
          <a:p>
            <a:pPr algn="ctr" defTabSz="931268" fontAlgn="base">
              <a:lnSpc>
                <a:spcPct val="90000"/>
              </a:lnSpc>
              <a:spcBef>
                <a:spcPct val="0"/>
              </a:spcBef>
              <a:spcAft>
                <a:spcPct val="0"/>
              </a:spcAft>
            </a:pPr>
            <a:r>
              <a:rPr lang="en-US" sz="1998" kern="0" dirty="0">
                <a:solidFill>
                  <a:schemeClr val="tx1"/>
                </a:solidFill>
                <a:latin typeface="Segoe UI Semibold" panose="020B0702040204020203" pitchFamily="34" charset="0"/>
                <a:cs typeface="Segoe UI Semibold" panose="020B0702040204020203" pitchFamily="34" charset="0"/>
              </a:rPr>
              <a:t>IIS Image</a:t>
            </a:r>
          </a:p>
        </p:txBody>
      </p:sp>
      <p:sp>
        <p:nvSpPr>
          <p:cNvPr id="26" name="Rectangle 25">
            <a:extLst>
              <a:ext uri="{FF2B5EF4-FFF2-40B4-BE49-F238E27FC236}">
                <a16:creationId xmlns:a16="http://schemas.microsoft.com/office/drawing/2014/main" id="{551BFD70-9905-4E1E-ABE9-DD51047CF210}"/>
              </a:ext>
            </a:extLst>
          </p:cNvPr>
          <p:cNvSpPr/>
          <p:nvPr/>
        </p:nvSpPr>
        <p:spPr bwMode="auto">
          <a:xfrm>
            <a:off x="281676" y="1302751"/>
            <a:ext cx="2739702" cy="538490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46" tIns="146117" rIns="182646" bIns="146117" numCol="1" spcCol="0" rtlCol="0" fromWordArt="0" anchor="t" anchorCtr="0" forceAA="0" compatLnSpc="1">
            <a:prstTxWarp prst="textNoShape">
              <a:avLst/>
            </a:prstTxWarp>
            <a:noAutofit/>
          </a:bodyPr>
          <a:lstStyle/>
          <a:p>
            <a:pPr algn="ctr" defTabSz="931268" fontAlgn="base">
              <a:lnSpc>
                <a:spcPct val="90000"/>
              </a:lnSpc>
              <a:spcBef>
                <a:spcPct val="0"/>
              </a:spcBef>
              <a:spcAft>
                <a:spcPct val="0"/>
              </a:spcAft>
              <a:defRPr/>
            </a:pPr>
            <a:r>
              <a:rPr lang="en-US" sz="1998" kern="0" dirty="0">
                <a:solidFill>
                  <a:schemeClr val="tx1"/>
                </a:solidFill>
                <a:latin typeface="Segoe UI Semibold" panose="020B0702040204020203" pitchFamily="34" charset="0"/>
                <a:cs typeface="Segoe UI Semibold" panose="020B0702040204020203" pitchFamily="34" charset="0"/>
              </a:rPr>
              <a:t>Base OS Image</a:t>
            </a:r>
          </a:p>
        </p:txBody>
      </p:sp>
      <p:graphicFrame>
        <p:nvGraphicFramePr>
          <p:cNvPr id="27" name="Table 26">
            <a:extLst>
              <a:ext uri="{FF2B5EF4-FFF2-40B4-BE49-F238E27FC236}">
                <a16:creationId xmlns:a16="http://schemas.microsoft.com/office/drawing/2014/main" id="{44A392A2-53B8-44C1-ACB2-029EC4427FEB}"/>
              </a:ext>
            </a:extLst>
          </p:cNvPr>
          <p:cNvGraphicFramePr>
            <a:graphicFrameLocks noGrp="1"/>
          </p:cNvGraphicFramePr>
          <p:nvPr>
            <p:extLst>
              <p:ext uri="{D42A27DB-BD31-4B8C-83A1-F6EECF244321}">
                <p14:modId xmlns:p14="http://schemas.microsoft.com/office/powerpoint/2010/main" val="344391172"/>
              </p:ext>
            </p:extLst>
          </p:nvPr>
        </p:nvGraphicFramePr>
        <p:xfrm>
          <a:off x="427176" y="5058615"/>
          <a:ext cx="2426727" cy="715503"/>
        </p:xfrm>
        <a:graphic>
          <a:graphicData uri="http://schemas.openxmlformats.org/drawingml/2006/table">
            <a:tbl>
              <a:tblPr firstRow="1" bandRow="1">
                <a:tableStyleId>{5C22544A-7EE6-4342-B048-85BDC9FD1C3A}</a:tableStyleId>
              </a:tblPr>
              <a:tblGrid>
                <a:gridCol w="529151">
                  <a:extLst>
                    <a:ext uri="{9D8B030D-6E8A-4147-A177-3AD203B41FA5}">
                      <a16:colId xmlns:a16="http://schemas.microsoft.com/office/drawing/2014/main" val="4179091845"/>
                    </a:ext>
                  </a:extLst>
                </a:gridCol>
                <a:gridCol w="1897576">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“\Windows”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\layer0\Windows</a:t>
                      </a:r>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28" name="Table 27">
            <a:extLst>
              <a:ext uri="{FF2B5EF4-FFF2-40B4-BE49-F238E27FC236}">
                <a16:creationId xmlns:a16="http://schemas.microsoft.com/office/drawing/2014/main" id="{A3F2FF36-0DD4-4D9E-8A39-59130846F394}"/>
              </a:ext>
            </a:extLst>
          </p:cNvPr>
          <p:cNvGraphicFramePr>
            <a:graphicFrameLocks noGrp="1"/>
          </p:cNvGraphicFramePr>
          <p:nvPr>
            <p:extLst>
              <p:ext uri="{D42A27DB-BD31-4B8C-83A1-F6EECF244321}">
                <p14:modId xmlns:p14="http://schemas.microsoft.com/office/powerpoint/2010/main" val="2303089547"/>
              </p:ext>
            </p:extLst>
          </p:nvPr>
        </p:nvGraphicFramePr>
        <p:xfrm>
          <a:off x="427177" y="5820921"/>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“\Program Files”</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\layer0\Program</a:t>
                      </a:r>
                      <a:r>
                        <a:rPr lang="en-US" sz="1000" baseline="0" dirty="0"/>
                        <a:t> Files</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graphicFrame>
        <p:nvGraphicFramePr>
          <p:cNvPr id="29" name="Table 28">
            <a:extLst>
              <a:ext uri="{FF2B5EF4-FFF2-40B4-BE49-F238E27FC236}">
                <a16:creationId xmlns:a16="http://schemas.microsoft.com/office/drawing/2014/main" id="{3ACF1241-EB68-4200-82E0-8BDF08595357}"/>
              </a:ext>
            </a:extLst>
          </p:cNvPr>
          <p:cNvGraphicFramePr>
            <a:graphicFrameLocks noGrp="1"/>
          </p:cNvGraphicFramePr>
          <p:nvPr>
            <p:extLst>
              <p:ext uri="{D42A27DB-BD31-4B8C-83A1-F6EECF244321}">
                <p14:modId xmlns:p14="http://schemas.microsoft.com/office/powerpoint/2010/main" val="3140393379"/>
              </p:ext>
            </p:extLst>
          </p:nvPr>
        </p:nvGraphicFramePr>
        <p:xfrm>
          <a:off x="3309812" y="3995203"/>
          <a:ext cx="2428135" cy="715503"/>
        </p:xfrm>
        <a:graphic>
          <a:graphicData uri="http://schemas.openxmlformats.org/drawingml/2006/table">
            <a:tbl>
              <a:tblPr firstRow="1" bandRow="1">
                <a:tableStyleId>{5C22544A-7EE6-4342-B048-85BDC9FD1C3A}</a:tableStyleId>
              </a:tblPr>
              <a:tblGrid>
                <a:gridCol w="513656">
                  <a:extLst>
                    <a:ext uri="{9D8B030D-6E8A-4147-A177-3AD203B41FA5}">
                      <a16:colId xmlns:a16="http://schemas.microsoft.com/office/drawing/2014/main" val="4179091845"/>
                    </a:ext>
                  </a:extLst>
                </a:gridCol>
                <a:gridCol w="1914479">
                  <a:extLst>
                    <a:ext uri="{9D8B030D-6E8A-4147-A177-3AD203B41FA5}">
                      <a16:colId xmlns:a16="http://schemas.microsoft.com/office/drawing/2014/main" val="1437576517"/>
                    </a:ext>
                  </a:extLst>
                </a:gridCol>
              </a:tblGrid>
              <a:tr h="464364">
                <a:tc gridSpan="2">
                  <a:txBody>
                    <a:bodyPr/>
                    <a:lstStyle/>
                    <a:p>
                      <a:pPr algn="ctr"/>
                      <a:r>
                        <a:rPr lang="en-US" sz="1400" dirty="0">
                          <a:solidFill>
                            <a:sysClr val="windowText" lastClr="000000"/>
                          </a:solidFill>
                          <a:latin typeface="Segoe UI Semibold" panose="020B0702040204020203" pitchFamily="34" charset="0"/>
                          <a:cs typeface="Segoe UI Semibold" panose="020B0702040204020203" pitchFamily="34" charset="0"/>
                        </a:rPr>
                        <a:t>Directory </a:t>
                      </a:r>
                      <a:br>
                        <a:rPr lang="en-US" sz="1400" dirty="0">
                          <a:solidFill>
                            <a:sysClr val="windowText" lastClr="000000"/>
                          </a:solidFill>
                          <a:latin typeface="Segoe UI Semibold" panose="020B0702040204020203" pitchFamily="34" charset="0"/>
                          <a:cs typeface="Segoe UI Semibold" panose="020B0702040204020203" pitchFamily="34" charset="0"/>
                        </a:rPr>
                      </a:br>
                      <a:r>
                        <a:rPr lang="en-US" sz="1000" baseline="0" dirty="0">
                          <a:solidFill>
                            <a:sysClr val="windowText" lastClr="000000"/>
                          </a:solidFill>
                          <a:latin typeface="Segoe UI Semibold" panose="020B0702040204020203" pitchFamily="34" charset="0"/>
                          <a:cs typeface="Segoe UI Semibold" panose="020B0702040204020203" pitchFamily="34" charset="0"/>
                        </a:rPr>
                        <a:t>“\</a:t>
                      </a:r>
                      <a:r>
                        <a:rPr lang="en-US" sz="1000" baseline="0" dirty="0" err="1">
                          <a:solidFill>
                            <a:sysClr val="windowText" lastClr="000000"/>
                          </a:solidFill>
                          <a:latin typeface="Segoe UI Semibold" panose="020B0702040204020203" pitchFamily="34" charset="0"/>
                          <a:cs typeface="Segoe UI Semibold" panose="020B0702040204020203" pitchFamily="34" charset="0"/>
                        </a:rPr>
                        <a:t>inetpub</a:t>
                      </a:r>
                      <a:r>
                        <a:rPr lang="en-US" sz="1000" baseline="0" dirty="0">
                          <a:solidFill>
                            <a:sysClr val="windowText" lastClr="000000"/>
                          </a:solidFill>
                          <a:latin typeface="Segoe UI Semibold" panose="020B0702040204020203" pitchFamily="34" charset="0"/>
                          <a:cs typeface="Segoe UI Semibold" panose="020B0702040204020203" pitchFamily="34" charset="0"/>
                        </a:rPr>
                        <a:t>”</a:t>
                      </a:r>
                      <a:endParaRPr lang="en-US" sz="1000" dirty="0">
                        <a:solidFill>
                          <a:sysClr val="windowText" lastClr="000000"/>
                        </a:solidFill>
                        <a:latin typeface="Segoe UI Semibold" panose="020B0702040204020203" pitchFamily="34" charset="0"/>
                        <a:cs typeface="Segoe UI Semibold" panose="020B0702040204020203" pitchFamily="34" charset="0"/>
                      </a:endParaRPr>
                    </a:p>
                  </a:txBody>
                  <a:tcPr marL="91324" marR="91324" marT="45661" marB="45661">
                    <a:solidFill>
                      <a:srgbClr val="F2F6FC"/>
                    </a:solidFill>
                  </a:tcPr>
                </a:tc>
                <a:tc hMerge="1">
                  <a:txBody>
                    <a:bodyPr/>
                    <a:lstStyle/>
                    <a:p>
                      <a:endParaRPr lang="en-US"/>
                    </a:p>
                  </a:txBody>
                  <a:tcPr/>
                </a:tc>
                <a:extLst>
                  <a:ext uri="{0D108BD9-81ED-4DB2-BD59-A6C34878D82A}">
                    <a16:rowId xmlns:a16="http://schemas.microsoft.com/office/drawing/2014/main" val="426221711"/>
                  </a:ext>
                </a:extLst>
              </a:tr>
              <a:tr h="251139">
                <a:tc>
                  <a:txBody>
                    <a:bodyPr/>
                    <a:lstStyle/>
                    <a:p>
                      <a:r>
                        <a:rPr lang="en-US" sz="1000" b="0"/>
                        <a:t>Host</a:t>
                      </a:r>
                    </a:p>
                  </a:txBody>
                  <a:tcPr marL="91324" marR="91324" marT="45661" marB="45661"/>
                </a:tc>
                <a:tc>
                  <a:txBody>
                    <a:bodyPr/>
                    <a:lstStyle/>
                    <a:p>
                      <a:r>
                        <a:rPr lang="en-US" sz="1000" dirty="0"/>
                        <a:t>\layer1\</a:t>
                      </a:r>
                      <a:r>
                        <a:rPr lang="en-US" sz="1000" dirty="0" err="1"/>
                        <a:t>inetpub</a:t>
                      </a:r>
                      <a:endParaRPr lang="en-US" sz="1000" dirty="0"/>
                    </a:p>
                  </a:txBody>
                  <a:tcPr marL="91324" marR="91324" marT="45661" marB="45661"/>
                </a:tc>
                <a:extLst>
                  <a:ext uri="{0D108BD9-81ED-4DB2-BD59-A6C34878D82A}">
                    <a16:rowId xmlns:a16="http://schemas.microsoft.com/office/drawing/2014/main" val="1859459996"/>
                  </a:ext>
                </a:extLst>
              </a:tr>
            </a:tbl>
          </a:graphicData>
        </a:graphic>
      </p:graphicFrame>
      <p:sp>
        <p:nvSpPr>
          <p:cNvPr id="2" name="Title 1"/>
          <p:cNvSpPr>
            <a:spLocks noGrp="1"/>
          </p:cNvSpPr>
          <p:nvPr>
            <p:ph type="title"/>
          </p:nvPr>
        </p:nvSpPr>
        <p:spPr>
          <a:xfrm>
            <a:off x="274639" y="295274"/>
            <a:ext cx="11889564" cy="917575"/>
          </a:xfrm>
        </p:spPr>
        <p:txBody>
          <a:bodyPr/>
          <a:lstStyle/>
          <a:p>
            <a:r>
              <a:rPr lang="en-US" dirty="0">
                <a:solidFill>
                  <a:schemeClr val="accent3"/>
                </a:solidFill>
              </a:rPr>
              <a:t>Running Container</a:t>
            </a:r>
          </a:p>
        </p:txBody>
      </p:sp>
      <p:sp>
        <p:nvSpPr>
          <p:cNvPr id="20" name="Right Arrow 19"/>
          <p:cNvSpPr/>
          <p:nvPr/>
        </p:nvSpPr>
        <p:spPr bwMode="auto">
          <a:xfrm>
            <a:off x="5821901" y="4091746"/>
            <a:ext cx="431149" cy="535149"/>
          </a:xfrm>
          <a:prstGeom prst="rightArrow">
            <a:avLst/>
          </a:prstGeom>
          <a:solidFill>
            <a:schemeClr val="tx1">
              <a:lumMod val="40000"/>
              <a:lumOff val="6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ight Arrow 23"/>
          <p:cNvSpPr/>
          <p:nvPr/>
        </p:nvSpPr>
        <p:spPr bwMode="auto">
          <a:xfrm>
            <a:off x="2933203" y="5569555"/>
            <a:ext cx="3319847" cy="535149"/>
          </a:xfrm>
          <a:prstGeom prst="rightArrow">
            <a:avLst/>
          </a:prstGeom>
          <a:solidFill>
            <a:schemeClr val="tx1">
              <a:lumMod val="40000"/>
              <a:lumOff val="6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Rectangle 24"/>
          <p:cNvSpPr/>
          <p:nvPr/>
        </p:nvSpPr>
        <p:spPr bwMode="auto">
          <a:xfrm>
            <a:off x="135059" y="3421073"/>
            <a:ext cx="5816974" cy="3477800"/>
          </a:xfrm>
          <a:prstGeom prst="rect">
            <a:avLst/>
          </a:prstGeom>
          <a:solidFill>
            <a:schemeClr val="bg1">
              <a:lumMod val="50000"/>
              <a:alpha val="33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Read-Only</a:t>
            </a:r>
          </a:p>
        </p:txBody>
      </p:sp>
    </p:spTree>
    <p:extLst>
      <p:ext uri="{BB962C8B-B14F-4D97-AF65-F5344CB8AC3E}">
        <p14:creationId xmlns:p14="http://schemas.microsoft.com/office/powerpoint/2010/main" val="123721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Dockerfile – Build IIS Server Container Image</a:t>
            </a:r>
          </a:p>
        </p:txBody>
      </p:sp>
      <p:sp>
        <p:nvSpPr>
          <p:cNvPr id="3" name="Text Placeholder 2"/>
          <p:cNvSpPr>
            <a:spLocks noGrp="1"/>
          </p:cNvSpPr>
          <p:nvPr>
            <p:ph type="body" sz="quarter" idx="10"/>
          </p:nvPr>
        </p:nvSpPr>
        <p:spPr>
          <a:xfrm>
            <a:off x="255904" y="1259050"/>
            <a:ext cx="10097136" cy="2511457"/>
          </a:xfrm>
        </p:spPr>
        <p:txBody>
          <a:bodyPr/>
          <a:lstStyle/>
          <a:p>
            <a:r>
              <a:rPr lang="en-US" dirty="0"/>
              <a:t>Method for automated container image build</a:t>
            </a:r>
          </a:p>
          <a:p>
            <a:r>
              <a:rPr lang="en-US" dirty="0"/>
              <a:t>Consumed when running “docker build” </a:t>
            </a:r>
          </a:p>
          <a:p>
            <a:r>
              <a:rPr lang="en-US" dirty="0"/>
              <a:t>Enables automated builds via Docker Hub</a:t>
            </a:r>
          </a:p>
          <a:p>
            <a:r>
              <a:rPr lang="en-US" dirty="0"/>
              <a:t>Caches unchanged commands</a:t>
            </a:r>
          </a:p>
        </p:txBody>
      </p:sp>
      <p:grpSp>
        <p:nvGrpSpPr>
          <p:cNvPr id="4" name="Group 3"/>
          <p:cNvGrpSpPr/>
          <p:nvPr/>
        </p:nvGrpSpPr>
        <p:grpSpPr>
          <a:xfrm>
            <a:off x="9571037" y="3725862"/>
            <a:ext cx="2335938" cy="2723146"/>
            <a:chOff x="9638463" y="4064211"/>
            <a:chExt cx="2335938" cy="2723146"/>
          </a:xfrm>
        </p:grpSpPr>
        <p:pic>
          <p:nvPicPr>
            <p:cNvPr id="28" name="Picture 27"/>
            <p:cNvPicPr>
              <a:picLocks noChangeAspect="1"/>
            </p:cNvPicPr>
            <p:nvPr/>
          </p:nvPicPr>
          <p:blipFill>
            <a:blip r:embed="rId3"/>
            <a:stretch>
              <a:fillRect/>
            </a:stretch>
          </p:blipFill>
          <p:spPr>
            <a:xfrm>
              <a:off x="9653968" y="5457826"/>
              <a:ext cx="2320433" cy="132953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8435" y="6271208"/>
              <a:ext cx="1771497" cy="407332"/>
            </a:xfrm>
            <a:prstGeom prst="rect">
              <a:avLst/>
            </a:prstGeom>
          </p:spPr>
        </p:pic>
        <p:sp>
          <p:nvSpPr>
            <p:cNvPr id="42" name="TextBox 41"/>
            <p:cNvSpPr txBox="1"/>
            <p:nvPr/>
          </p:nvSpPr>
          <p:spPr>
            <a:xfrm>
              <a:off x="9727459" y="5457826"/>
              <a:ext cx="1987304" cy="1036102"/>
            </a:xfrm>
            <a:prstGeom prst="rect">
              <a:avLst/>
            </a:prstGeom>
            <a:noFill/>
          </p:spPr>
          <p:txBody>
            <a:bodyPr wrap="none" lIns="182672" tIns="146138" rIns="182672" bIns="146138" rtlCol="0">
              <a:spAutoFit/>
            </a:bodyPr>
            <a:lstStyle/>
            <a:p>
              <a:pPr>
                <a:lnSpc>
                  <a:spcPct val="90000"/>
                </a:lnSpc>
                <a:spcAft>
                  <a:spcPts val="599"/>
                </a:spcAft>
              </a:pPr>
              <a:r>
                <a:rPr lang="en-US" sz="2397">
                  <a:gradFill>
                    <a:gsLst>
                      <a:gs pos="2917">
                        <a:srgbClr val="FFFFFF"/>
                      </a:gs>
                      <a:gs pos="30000">
                        <a:srgbClr val="FFFFFF"/>
                      </a:gs>
                    </a:gsLst>
                    <a:lin ang="5400000" scaled="0"/>
                  </a:gradFill>
                  <a:latin typeface="+mj-lt"/>
                </a:rPr>
                <a:t>Container OS</a:t>
              </a:r>
            </a:p>
            <a:p>
              <a:pPr algn="ctr">
                <a:lnSpc>
                  <a:spcPct val="90000"/>
                </a:lnSpc>
                <a:spcAft>
                  <a:spcPts val="599"/>
                </a:spcAft>
              </a:pPr>
              <a:r>
                <a:rPr lang="en-US" sz="2397">
                  <a:gradFill>
                    <a:gsLst>
                      <a:gs pos="2917">
                        <a:srgbClr val="FFFFFF"/>
                      </a:gs>
                      <a:gs pos="30000">
                        <a:srgbClr val="FFFFFF"/>
                      </a:gs>
                    </a:gsLst>
                    <a:lin ang="5400000" scaled="0"/>
                  </a:gradFill>
                  <a:latin typeface="+mj-lt"/>
                </a:rPr>
                <a:t>Image</a:t>
              </a:r>
            </a:p>
          </p:txBody>
        </p:sp>
        <p:pic>
          <p:nvPicPr>
            <p:cNvPr id="43" name="Picture 42"/>
            <p:cNvPicPr>
              <a:picLocks noChangeAspect="1"/>
            </p:cNvPicPr>
            <p:nvPr/>
          </p:nvPicPr>
          <p:blipFill>
            <a:blip r:embed="rId5"/>
            <a:stretch>
              <a:fillRect/>
            </a:stretch>
          </p:blipFill>
          <p:spPr>
            <a:xfrm>
              <a:off x="9638463" y="4064211"/>
              <a:ext cx="2335936" cy="1335620"/>
            </a:xfrm>
            <a:prstGeom prst="rect">
              <a:avLst/>
            </a:prstGeom>
          </p:spPr>
        </p:pic>
        <p:sp>
          <p:nvSpPr>
            <p:cNvPr id="44" name="TextBox 43"/>
            <p:cNvSpPr txBox="1"/>
            <p:nvPr/>
          </p:nvSpPr>
          <p:spPr>
            <a:xfrm>
              <a:off x="9928435" y="4453579"/>
              <a:ext cx="1771497" cy="627151"/>
            </a:xfrm>
            <a:prstGeom prst="rect">
              <a:avLst/>
            </a:prstGeom>
            <a:noFill/>
          </p:spPr>
          <p:txBody>
            <a:bodyPr wrap="square" lIns="182672" tIns="146138" rIns="182672" bIns="146138" rtlCol="0">
              <a:spAutoFit/>
            </a:bodyPr>
            <a:lstStyle/>
            <a:p>
              <a:pPr algn="ctr">
                <a:lnSpc>
                  <a:spcPct val="90000"/>
                </a:lnSpc>
                <a:spcAft>
                  <a:spcPts val="599"/>
                </a:spcAft>
              </a:pPr>
              <a:r>
                <a:rPr lang="en-US" sz="2397">
                  <a:solidFill>
                    <a:srgbClr val="0078D7"/>
                  </a:solidFill>
                  <a:latin typeface="+mj-lt"/>
                </a:rPr>
                <a:t>Sandbox</a:t>
              </a:r>
            </a:p>
          </p:txBody>
        </p:sp>
        <p:pic>
          <p:nvPicPr>
            <p:cNvPr id="45" name="Picture 44"/>
            <p:cNvPicPr>
              <a:picLocks noChangeAspect="1"/>
            </p:cNvPicPr>
            <p:nvPr/>
          </p:nvPicPr>
          <p:blipFill>
            <a:blip r:embed="rId3"/>
            <a:stretch>
              <a:fillRect/>
            </a:stretch>
          </p:blipFill>
          <p:spPr>
            <a:xfrm>
              <a:off x="9645686" y="4070301"/>
              <a:ext cx="2320433" cy="1329531"/>
            </a:xfrm>
            <a:prstGeom prst="rect">
              <a:avLst/>
            </a:prstGeom>
          </p:spPr>
        </p:pic>
        <p:sp>
          <p:nvSpPr>
            <p:cNvPr id="46" name="TextBox 45"/>
            <p:cNvSpPr txBox="1"/>
            <p:nvPr/>
          </p:nvSpPr>
          <p:spPr>
            <a:xfrm>
              <a:off x="9879468" y="4090960"/>
              <a:ext cx="1906769" cy="627144"/>
            </a:xfrm>
            <a:prstGeom prst="rect">
              <a:avLst/>
            </a:prstGeom>
            <a:noFill/>
          </p:spPr>
          <p:txBody>
            <a:bodyPr wrap="none" lIns="182672" tIns="146138" rIns="182672" bIns="146138" rtlCol="0">
              <a:spAutoFit/>
            </a:bodyPr>
            <a:lstStyle/>
            <a:p>
              <a:pPr algn="ctr">
                <a:lnSpc>
                  <a:spcPct val="90000"/>
                </a:lnSpc>
                <a:spcAft>
                  <a:spcPts val="599"/>
                </a:spcAft>
              </a:pPr>
              <a:r>
                <a:rPr lang="en-US" sz="2397" err="1">
                  <a:gradFill>
                    <a:gsLst>
                      <a:gs pos="2917">
                        <a:srgbClr val="FFFFFF"/>
                      </a:gs>
                      <a:gs pos="30000">
                        <a:srgbClr val="FFFFFF"/>
                      </a:gs>
                    </a:gsLst>
                    <a:lin ang="5400000" scaled="0"/>
                  </a:gradFill>
                  <a:latin typeface="+mj-lt"/>
                </a:rPr>
                <a:t>microsoft</a:t>
              </a:r>
              <a:r>
                <a:rPr lang="en-US" sz="2397">
                  <a:gradFill>
                    <a:gsLst>
                      <a:gs pos="2917">
                        <a:srgbClr val="FFFFFF"/>
                      </a:gs>
                      <a:gs pos="30000">
                        <a:srgbClr val="FFFFFF"/>
                      </a:gs>
                    </a:gsLst>
                    <a:lin ang="5400000" scaled="0"/>
                  </a:gradFill>
                  <a:latin typeface="+mj-lt"/>
                </a:rPr>
                <a:t>/</a:t>
              </a:r>
              <a:r>
                <a:rPr lang="en-US" sz="2397" err="1">
                  <a:gradFill>
                    <a:gsLst>
                      <a:gs pos="2917">
                        <a:srgbClr val="FFFFFF"/>
                      </a:gs>
                      <a:gs pos="30000">
                        <a:srgbClr val="FFFFFF"/>
                      </a:gs>
                    </a:gsLst>
                    <a:lin ang="5400000" scaled="0"/>
                  </a:gradFill>
                  <a:latin typeface="+mj-lt"/>
                </a:rPr>
                <a:t>iis</a:t>
              </a:r>
              <a:endParaRPr lang="en-US" sz="2397">
                <a:gradFill>
                  <a:gsLst>
                    <a:gs pos="2917">
                      <a:srgbClr val="FFFFFF"/>
                    </a:gs>
                    <a:gs pos="30000">
                      <a:srgbClr val="FFFFFF"/>
                    </a:gs>
                  </a:gsLst>
                  <a:lin ang="5400000" scaled="0"/>
                </a:gradFill>
                <a:latin typeface="+mj-lt"/>
              </a:endParaRPr>
            </a:p>
          </p:txBody>
        </p:sp>
        <p:sp>
          <p:nvSpPr>
            <p:cNvPr id="47" name="Rectangle 46"/>
            <p:cNvSpPr/>
            <p:nvPr/>
          </p:nvSpPr>
          <p:spPr bwMode="auto">
            <a:xfrm>
              <a:off x="10054522" y="4699487"/>
              <a:ext cx="1512582" cy="431558"/>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798">
                  <a:solidFill>
                    <a:schemeClr val="bg1"/>
                  </a:solidFill>
                  <a:latin typeface="+mj-lt"/>
                </a:rPr>
                <a:t>Layer 1</a:t>
              </a:r>
            </a:p>
          </p:txBody>
        </p:sp>
      </p:grpSp>
      <p:sp>
        <p:nvSpPr>
          <p:cNvPr id="5" name="Rectangle 4">
            <a:extLst>
              <a:ext uri="{FF2B5EF4-FFF2-40B4-BE49-F238E27FC236}">
                <a16:creationId xmlns:a16="http://schemas.microsoft.com/office/drawing/2014/main" id="{80A745BF-B75F-4F41-AC74-1A21C8982E9A}"/>
              </a:ext>
            </a:extLst>
          </p:cNvPr>
          <p:cNvSpPr/>
          <p:nvPr/>
        </p:nvSpPr>
        <p:spPr>
          <a:xfrm>
            <a:off x="357097" y="4519312"/>
            <a:ext cx="5861140" cy="1200329"/>
          </a:xfrm>
          <a:prstGeom prst="rect">
            <a:avLst/>
          </a:prstGeom>
        </p:spPr>
        <p:txBody>
          <a:bodyPr wrap="square">
            <a:spAutoFit/>
          </a:bodyPr>
          <a:lstStyle/>
          <a:p>
            <a:pPr marL="342900" lvl="1" indent="0">
              <a:buNone/>
            </a:pPr>
            <a:r>
              <a:rPr lang="en-US" sz="2400" dirty="0">
                <a:latin typeface="Consolas" panose="020B0609020204030204" pitchFamily="49" charset="0"/>
              </a:rPr>
              <a:t>FROM </a:t>
            </a:r>
            <a:r>
              <a:rPr lang="en-US" sz="2400" dirty="0" err="1">
                <a:latin typeface="Consolas" panose="020B0609020204030204" pitchFamily="49" charset="0"/>
              </a:rPr>
              <a:t>windowsservercore</a:t>
            </a:r>
            <a:endParaRPr lang="en-US" sz="2400" dirty="0">
              <a:latin typeface="Consolas" panose="020B0609020204030204" pitchFamily="49" charset="0"/>
            </a:endParaRPr>
          </a:p>
          <a:p>
            <a:pPr marL="342900" lvl="1" indent="0">
              <a:buNone/>
            </a:pPr>
            <a:r>
              <a:rPr lang="en-US" sz="2400" dirty="0">
                <a:latin typeface="Consolas" panose="020B0609020204030204" pitchFamily="49" charset="0"/>
              </a:rPr>
              <a:t>RUN </a:t>
            </a:r>
            <a:r>
              <a:rPr lang="en-US" sz="2400" dirty="0" err="1">
                <a:latin typeface="Consolas" panose="020B0609020204030204" pitchFamily="49" charset="0"/>
              </a:rPr>
              <a:t>powershell</a:t>
            </a:r>
            <a:r>
              <a:rPr lang="en-US" sz="2400" dirty="0">
                <a:latin typeface="Consolas" panose="020B0609020204030204" pitchFamily="49" charset="0"/>
              </a:rPr>
              <a:t> –command</a:t>
            </a:r>
          </a:p>
          <a:p>
            <a:pPr marL="342900" lvl="1" indent="0">
              <a:buNone/>
            </a:pPr>
            <a:r>
              <a:rPr lang="en-US" sz="2400" dirty="0">
                <a:latin typeface="Consolas" panose="020B0609020204030204" pitchFamily="49" charset="0"/>
              </a:rPr>
              <a:t>Add-</a:t>
            </a:r>
            <a:r>
              <a:rPr lang="en-US" sz="2400" dirty="0" err="1">
                <a:latin typeface="Consolas" panose="020B0609020204030204" pitchFamily="49" charset="0"/>
              </a:rPr>
              <a:t>WindowsFeature</a:t>
            </a:r>
            <a:r>
              <a:rPr lang="en-US" sz="2400" dirty="0">
                <a:latin typeface="Consolas" panose="020B0609020204030204" pitchFamily="49" charset="0"/>
              </a:rPr>
              <a:t> Web-Server</a:t>
            </a:r>
          </a:p>
        </p:txBody>
      </p:sp>
    </p:spTree>
    <p:extLst>
      <p:ext uri="{BB962C8B-B14F-4D97-AF65-F5344CB8AC3E}">
        <p14:creationId xmlns:p14="http://schemas.microsoft.com/office/powerpoint/2010/main" val="176800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dirty="0"/>
              <a:t>Demonstration: </a:t>
            </a:r>
            <a:r>
              <a:rPr lang="en-US" sz="4800" i="1" dirty="0"/>
              <a:t>Building and Running IIS Server Container</a:t>
            </a:r>
            <a:endParaRPr lang="en-US" sz="4800" i="1" dirty="0">
              <a:solidFill>
                <a:schemeClr val="accent3"/>
              </a:solidFill>
            </a:endParaRPr>
          </a:p>
        </p:txBody>
      </p:sp>
      <p:sp>
        <p:nvSpPr>
          <p:cNvPr id="7" name="Title 1"/>
          <p:cNvSpPr txBox="1">
            <a:spLocks/>
          </p:cNvSpPr>
          <p:nvPr/>
        </p:nvSpPr>
        <p:spPr>
          <a:xfrm>
            <a:off x="39012" y="3802062"/>
            <a:ext cx="5761493" cy="2179058"/>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Build IIS Container Image using </a:t>
            </a:r>
            <a:r>
              <a:rPr lang="en-US" sz="3600" dirty="0" err="1">
                <a:solidFill>
                  <a:schemeClr val="tx1"/>
                </a:solidFill>
              </a:rPr>
              <a:t>Dockerfile</a:t>
            </a:r>
            <a:endParaRPr lang="en-US" sz="3600" dirty="0">
              <a:solidFill>
                <a:schemeClr val="tx1"/>
              </a:solidFill>
            </a:endParaRPr>
          </a:p>
          <a:p>
            <a:endParaRPr lang="en-US" sz="3600" dirty="0">
              <a:solidFill>
                <a:schemeClr val="tx1"/>
              </a:solidFill>
            </a:endParaRPr>
          </a:p>
          <a:p>
            <a:r>
              <a:rPr lang="en-US" sz="3600" dirty="0">
                <a:solidFill>
                  <a:schemeClr val="tx1"/>
                </a:solidFill>
              </a:rPr>
              <a:t>Run IIS Container</a:t>
            </a:r>
          </a:p>
        </p:txBody>
      </p:sp>
    </p:spTree>
    <p:extLst>
      <p:ext uri="{BB962C8B-B14F-4D97-AF65-F5344CB8AC3E}">
        <p14:creationId xmlns:p14="http://schemas.microsoft.com/office/powerpoint/2010/main" val="2755803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Dockerfile – Build ASP.NET 4.7 Container Image</a:t>
            </a:r>
          </a:p>
        </p:txBody>
      </p:sp>
      <p:sp>
        <p:nvSpPr>
          <p:cNvPr id="3" name="Text Placeholder 2"/>
          <p:cNvSpPr>
            <a:spLocks noGrp="1"/>
          </p:cNvSpPr>
          <p:nvPr>
            <p:ph type="body" sz="quarter" idx="10"/>
          </p:nvPr>
        </p:nvSpPr>
        <p:spPr>
          <a:xfrm>
            <a:off x="272272" y="1212849"/>
            <a:ext cx="8222372" cy="5595378"/>
          </a:xfrm>
        </p:spPr>
        <p:txBody>
          <a:bodyPr/>
          <a:lstStyle/>
          <a:p>
            <a:pPr marL="0" indent="0">
              <a:buNone/>
            </a:pPr>
            <a:r>
              <a:rPr lang="en-US" sz="2400" dirty="0"/>
              <a:t>Leverage Windows Server Core 2019 Container Image</a:t>
            </a:r>
          </a:p>
          <a:p>
            <a:pPr marL="0" indent="0">
              <a:buNone/>
            </a:pPr>
            <a:endParaRPr lang="en-US" sz="2400" dirty="0">
              <a:latin typeface="Consolas" panose="020B0609020204030204" pitchFamily="49" charset="0"/>
            </a:endParaRPr>
          </a:p>
          <a:p>
            <a:pPr marL="0" indent="0">
              <a:buNone/>
            </a:pPr>
            <a:endParaRPr lang="en-US" sz="1200" dirty="0"/>
          </a:p>
          <a:p>
            <a:pPr marL="0" indent="0">
              <a:buNone/>
            </a:pPr>
            <a:endParaRPr lang="en-US" sz="1600" dirty="0"/>
          </a:p>
          <a:p>
            <a:pPr marL="0" indent="0">
              <a:buNone/>
            </a:pPr>
            <a:r>
              <a:rPr lang="en-US" sz="2400" dirty="0"/>
              <a:t>Install .NET and ASP.NET 4.7</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Copy </a:t>
            </a:r>
            <a:r>
              <a:rPr lang="en-US" sz="2400" dirty="0" err="1"/>
              <a:t>MyWebApp</a:t>
            </a:r>
            <a:r>
              <a:rPr lang="en-US" sz="2400" dirty="0"/>
              <a:t> to Container</a:t>
            </a:r>
          </a:p>
          <a:p>
            <a:endParaRPr lang="en-US" sz="2400" dirty="0"/>
          </a:p>
          <a:p>
            <a:endParaRPr lang="en-US" sz="2400" dirty="0"/>
          </a:p>
          <a:p>
            <a:endParaRPr lang="en-US" sz="2400" dirty="0"/>
          </a:p>
        </p:txBody>
      </p:sp>
      <p:grpSp>
        <p:nvGrpSpPr>
          <p:cNvPr id="5" name="Group 4"/>
          <p:cNvGrpSpPr/>
          <p:nvPr/>
        </p:nvGrpSpPr>
        <p:grpSpPr>
          <a:xfrm>
            <a:off x="9633366" y="2040596"/>
            <a:ext cx="2479564" cy="3823494"/>
            <a:chOff x="9638463" y="2637507"/>
            <a:chExt cx="2335938" cy="4149850"/>
          </a:xfrm>
        </p:grpSpPr>
        <p:pic>
          <p:nvPicPr>
            <p:cNvPr id="13" name="Picture 12"/>
            <p:cNvPicPr>
              <a:picLocks noChangeAspect="1"/>
            </p:cNvPicPr>
            <p:nvPr/>
          </p:nvPicPr>
          <p:blipFill>
            <a:blip r:embed="rId3"/>
            <a:stretch>
              <a:fillRect/>
            </a:stretch>
          </p:blipFill>
          <p:spPr>
            <a:xfrm>
              <a:off x="9653968" y="5457826"/>
              <a:ext cx="2320433" cy="13295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8435" y="6271208"/>
              <a:ext cx="1771497" cy="407332"/>
            </a:xfrm>
            <a:prstGeom prst="rect">
              <a:avLst/>
            </a:prstGeom>
          </p:spPr>
        </p:pic>
        <p:sp>
          <p:nvSpPr>
            <p:cNvPr id="15" name="TextBox 14"/>
            <p:cNvSpPr txBox="1"/>
            <p:nvPr/>
          </p:nvSpPr>
          <p:spPr>
            <a:xfrm>
              <a:off x="9777203" y="5457826"/>
              <a:ext cx="1929950" cy="1005117"/>
            </a:xfrm>
            <a:prstGeom prst="rect">
              <a:avLst/>
            </a:prstGeom>
            <a:noFill/>
          </p:spPr>
          <p:txBody>
            <a:bodyPr wrap="square" lIns="182672" tIns="146138" rIns="182672" bIns="146138" rtlCol="0">
              <a:spAutoFit/>
            </a:bodyPr>
            <a:lstStyle/>
            <a:p>
              <a:pPr algn="ctr">
                <a:lnSpc>
                  <a:spcPct val="90000"/>
                </a:lnSpc>
                <a:spcAft>
                  <a:spcPts val="599"/>
                </a:spcAft>
              </a:pPr>
              <a:r>
                <a:rPr lang="en-US" sz="2000">
                  <a:gradFill>
                    <a:gsLst>
                      <a:gs pos="2917">
                        <a:srgbClr val="FFFFFF"/>
                      </a:gs>
                      <a:gs pos="30000">
                        <a:srgbClr val="FFFFFF"/>
                      </a:gs>
                    </a:gsLst>
                    <a:lin ang="5400000" scaled="0"/>
                  </a:gradFill>
                  <a:latin typeface="+mj-lt"/>
                </a:rPr>
                <a:t>Container OS</a:t>
              </a:r>
            </a:p>
            <a:p>
              <a:pPr algn="ctr">
                <a:lnSpc>
                  <a:spcPct val="90000"/>
                </a:lnSpc>
                <a:spcAft>
                  <a:spcPts val="599"/>
                </a:spcAft>
              </a:pPr>
              <a:r>
                <a:rPr lang="en-US" sz="2000">
                  <a:gradFill>
                    <a:gsLst>
                      <a:gs pos="2917">
                        <a:srgbClr val="FFFFFF"/>
                      </a:gs>
                      <a:gs pos="30000">
                        <a:srgbClr val="FFFFFF"/>
                      </a:gs>
                    </a:gsLst>
                    <a:lin ang="5400000" scaled="0"/>
                  </a:gradFill>
                  <a:latin typeface="+mj-lt"/>
                </a:rPr>
                <a:t>Image</a:t>
              </a:r>
            </a:p>
          </p:txBody>
        </p:sp>
        <p:pic>
          <p:nvPicPr>
            <p:cNvPr id="16" name="Picture 15"/>
            <p:cNvPicPr>
              <a:picLocks noChangeAspect="1"/>
            </p:cNvPicPr>
            <p:nvPr/>
          </p:nvPicPr>
          <p:blipFill>
            <a:blip r:embed="rId5"/>
            <a:stretch>
              <a:fillRect/>
            </a:stretch>
          </p:blipFill>
          <p:spPr>
            <a:xfrm>
              <a:off x="9638463" y="4064211"/>
              <a:ext cx="2335936" cy="1335620"/>
            </a:xfrm>
            <a:prstGeom prst="rect">
              <a:avLst/>
            </a:prstGeom>
          </p:spPr>
        </p:pic>
        <p:sp>
          <p:nvSpPr>
            <p:cNvPr id="17" name="TextBox 16"/>
            <p:cNvSpPr txBox="1"/>
            <p:nvPr/>
          </p:nvSpPr>
          <p:spPr>
            <a:xfrm>
              <a:off x="9928435" y="4453579"/>
              <a:ext cx="1771497" cy="572129"/>
            </a:xfrm>
            <a:prstGeom prst="rect">
              <a:avLst/>
            </a:prstGeom>
            <a:noFill/>
          </p:spPr>
          <p:txBody>
            <a:bodyPr wrap="square" lIns="182672" tIns="146138" rIns="182672" bIns="146138" rtlCol="0">
              <a:spAutoFit/>
            </a:bodyPr>
            <a:lstStyle/>
            <a:p>
              <a:pPr algn="ctr">
                <a:lnSpc>
                  <a:spcPct val="90000"/>
                </a:lnSpc>
                <a:spcAft>
                  <a:spcPts val="599"/>
                </a:spcAft>
              </a:pPr>
              <a:r>
                <a:rPr lang="en-US" sz="2000" dirty="0">
                  <a:solidFill>
                    <a:srgbClr val="0078D7"/>
                  </a:solidFill>
                  <a:latin typeface="+mj-lt"/>
                </a:rPr>
                <a:t>Sandbox</a:t>
              </a:r>
            </a:p>
          </p:txBody>
        </p:sp>
        <p:pic>
          <p:nvPicPr>
            <p:cNvPr id="18" name="Picture 17"/>
            <p:cNvPicPr>
              <a:picLocks noChangeAspect="1"/>
            </p:cNvPicPr>
            <p:nvPr/>
          </p:nvPicPr>
          <p:blipFill>
            <a:blip r:embed="rId3"/>
            <a:stretch>
              <a:fillRect/>
            </a:stretch>
          </p:blipFill>
          <p:spPr>
            <a:xfrm>
              <a:off x="9645686" y="4070301"/>
              <a:ext cx="2320433" cy="1329531"/>
            </a:xfrm>
            <a:prstGeom prst="rect">
              <a:avLst/>
            </a:prstGeom>
          </p:spPr>
        </p:pic>
        <p:sp>
          <p:nvSpPr>
            <p:cNvPr id="19" name="TextBox 18"/>
            <p:cNvSpPr txBox="1"/>
            <p:nvPr/>
          </p:nvSpPr>
          <p:spPr>
            <a:xfrm>
              <a:off x="10126666" y="4090960"/>
              <a:ext cx="1412381" cy="590899"/>
            </a:xfrm>
            <a:prstGeom prst="rect">
              <a:avLst/>
            </a:prstGeom>
            <a:noFill/>
          </p:spPr>
          <p:txBody>
            <a:bodyPr wrap="none" lIns="182672" tIns="146138" rIns="182672" bIns="146138" rtlCol="0">
              <a:spAutoFit/>
            </a:bodyPr>
            <a:lstStyle/>
            <a:p>
              <a:pPr algn="ctr">
                <a:lnSpc>
                  <a:spcPct val="90000"/>
                </a:lnSpc>
                <a:spcAft>
                  <a:spcPts val="599"/>
                </a:spcAft>
              </a:pPr>
              <a:r>
                <a:rPr lang="en-US" dirty="0">
                  <a:gradFill>
                    <a:gsLst>
                      <a:gs pos="2917">
                        <a:srgbClr val="FFFFFF"/>
                      </a:gs>
                      <a:gs pos="30000">
                        <a:srgbClr val="FFFFFF"/>
                      </a:gs>
                    </a:gsLst>
                    <a:lin ang="5400000" scaled="0"/>
                  </a:gradFill>
                  <a:latin typeface="+mj-lt"/>
                </a:rPr>
                <a:t>ASP.NET 4.7</a:t>
              </a:r>
            </a:p>
          </p:txBody>
        </p:sp>
        <p:sp>
          <p:nvSpPr>
            <p:cNvPr id="20" name="Rectangle 19"/>
            <p:cNvSpPr/>
            <p:nvPr/>
          </p:nvSpPr>
          <p:spPr bwMode="auto">
            <a:xfrm>
              <a:off x="10054522" y="4699487"/>
              <a:ext cx="1512582" cy="431558"/>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dirty="0">
                  <a:solidFill>
                    <a:schemeClr val="bg1"/>
                  </a:solidFill>
                  <a:latin typeface="+mj-lt"/>
                </a:rPr>
                <a:t>Layer 1</a:t>
              </a:r>
            </a:p>
          </p:txBody>
        </p:sp>
        <p:sp>
          <p:nvSpPr>
            <p:cNvPr id="21" name="TextBox 20"/>
            <p:cNvSpPr txBox="1"/>
            <p:nvPr/>
          </p:nvSpPr>
          <p:spPr>
            <a:xfrm>
              <a:off x="9935656" y="3066054"/>
              <a:ext cx="1771497" cy="572129"/>
            </a:xfrm>
            <a:prstGeom prst="rect">
              <a:avLst/>
            </a:prstGeom>
            <a:noFill/>
          </p:spPr>
          <p:txBody>
            <a:bodyPr wrap="square" lIns="182672" tIns="146138" rIns="182672" bIns="146138" rtlCol="0">
              <a:spAutoFit/>
            </a:bodyPr>
            <a:lstStyle/>
            <a:p>
              <a:pPr algn="ctr">
                <a:lnSpc>
                  <a:spcPct val="90000"/>
                </a:lnSpc>
                <a:spcAft>
                  <a:spcPts val="599"/>
                </a:spcAft>
              </a:pPr>
              <a:r>
                <a:rPr lang="en-US" sz="2000">
                  <a:solidFill>
                    <a:srgbClr val="0078D7"/>
                  </a:solidFill>
                  <a:latin typeface="+mj-lt"/>
                </a:rPr>
                <a:t>Sandbox</a:t>
              </a:r>
            </a:p>
          </p:txBody>
        </p:sp>
        <p:pic>
          <p:nvPicPr>
            <p:cNvPr id="22" name="Picture 21"/>
            <p:cNvPicPr>
              <a:picLocks noChangeAspect="1"/>
            </p:cNvPicPr>
            <p:nvPr/>
          </p:nvPicPr>
          <p:blipFill>
            <a:blip r:embed="rId3"/>
            <a:stretch>
              <a:fillRect/>
            </a:stretch>
          </p:blipFill>
          <p:spPr>
            <a:xfrm>
              <a:off x="9647238" y="2637507"/>
              <a:ext cx="2320433" cy="1329531"/>
            </a:xfrm>
            <a:prstGeom prst="rect">
              <a:avLst/>
            </a:prstGeom>
          </p:spPr>
        </p:pic>
        <p:sp>
          <p:nvSpPr>
            <p:cNvPr id="23" name="TextBox 22"/>
            <p:cNvSpPr txBox="1"/>
            <p:nvPr/>
          </p:nvSpPr>
          <p:spPr>
            <a:xfrm>
              <a:off x="9981261" y="2785947"/>
              <a:ext cx="1548416" cy="620963"/>
            </a:xfrm>
            <a:prstGeom prst="rect">
              <a:avLst/>
            </a:prstGeom>
            <a:noFill/>
          </p:spPr>
          <p:txBody>
            <a:bodyPr wrap="none" lIns="182672" tIns="146138" rIns="182672" bIns="146138" rtlCol="0">
              <a:spAutoFit/>
            </a:bodyPr>
            <a:lstStyle/>
            <a:p>
              <a:pPr algn="ctr">
                <a:lnSpc>
                  <a:spcPct val="90000"/>
                </a:lnSpc>
                <a:spcAft>
                  <a:spcPts val="599"/>
                </a:spcAft>
              </a:pPr>
              <a:r>
                <a:rPr lang="en-US" sz="2000" dirty="0" err="1">
                  <a:gradFill>
                    <a:gsLst>
                      <a:gs pos="2917">
                        <a:srgbClr val="FFFFFF"/>
                      </a:gs>
                      <a:gs pos="30000">
                        <a:srgbClr val="FFFFFF"/>
                      </a:gs>
                    </a:gsLst>
                    <a:lin ang="5400000" scaled="0"/>
                  </a:gradFill>
                  <a:latin typeface="+mj-lt"/>
                </a:rPr>
                <a:t>MyWebApp</a:t>
              </a:r>
              <a:endParaRPr lang="en-US" sz="2000" dirty="0">
                <a:gradFill>
                  <a:gsLst>
                    <a:gs pos="2917">
                      <a:srgbClr val="FFFFFF"/>
                    </a:gs>
                    <a:gs pos="30000">
                      <a:srgbClr val="FFFFFF"/>
                    </a:gs>
                  </a:gsLst>
                  <a:lin ang="5400000" scaled="0"/>
                </a:gradFill>
                <a:latin typeface="+mj-lt"/>
              </a:endParaRPr>
            </a:p>
          </p:txBody>
        </p:sp>
        <p:sp>
          <p:nvSpPr>
            <p:cNvPr id="24" name="Rectangle 23"/>
            <p:cNvSpPr/>
            <p:nvPr/>
          </p:nvSpPr>
          <p:spPr bwMode="auto">
            <a:xfrm>
              <a:off x="10049609" y="3313552"/>
              <a:ext cx="1512582" cy="431558"/>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2</a:t>
              </a:r>
            </a:p>
          </p:txBody>
        </p:sp>
      </p:grpSp>
      <p:pic>
        <p:nvPicPr>
          <p:cNvPr id="4" name="Picture 3">
            <a:extLst>
              <a:ext uri="{FF2B5EF4-FFF2-40B4-BE49-F238E27FC236}">
                <a16:creationId xmlns:a16="http://schemas.microsoft.com/office/drawing/2014/main" id="{13E02F75-410C-49BC-8926-EE417C4400B6}"/>
              </a:ext>
            </a:extLst>
          </p:cNvPr>
          <p:cNvPicPr>
            <a:picLocks noChangeAspect="1"/>
          </p:cNvPicPr>
          <p:nvPr/>
        </p:nvPicPr>
        <p:blipFill>
          <a:blip r:embed="rId6"/>
          <a:stretch>
            <a:fillRect/>
          </a:stretch>
        </p:blipFill>
        <p:spPr>
          <a:xfrm>
            <a:off x="409347" y="1749021"/>
            <a:ext cx="5434998" cy="381403"/>
          </a:xfrm>
          <a:prstGeom prst="rect">
            <a:avLst/>
          </a:prstGeom>
        </p:spPr>
      </p:pic>
      <p:pic>
        <p:nvPicPr>
          <p:cNvPr id="7" name="Picture 6">
            <a:extLst>
              <a:ext uri="{FF2B5EF4-FFF2-40B4-BE49-F238E27FC236}">
                <a16:creationId xmlns:a16="http://schemas.microsoft.com/office/drawing/2014/main" id="{4FE1F78B-5BBE-4057-80CA-06EE81FEB2EA}"/>
              </a:ext>
            </a:extLst>
          </p:cNvPr>
          <p:cNvPicPr>
            <a:picLocks noChangeAspect="1"/>
          </p:cNvPicPr>
          <p:nvPr/>
        </p:nvPicPr>
        <p:blipFill>
          <a:blip r:embed="rId7"/>
          <a:stretch>
            <a:fillRect/>
          </a:stretch>
        </p:blipFill>
        <p:spPr>
          <a:xfrm>
            <a:off x="409347" y="3126229"/>
            <a:ext cx="8477250" cy="1504950"/>
          </a:xfrm>
          <a:prstGeom prst="rect">
            <a:avLst/>
          </a:prstGeom>
        </p:spPr>
      </p:pic>
      <p:pic>
        <p:nvPicPr>
          <p:cNvPr id="9" name="Picture 8">
            <a:extLst>
              <a:ext uri="{FF2B5EF4-FFF2-40B4-BE49-F238E27FC236}">
                <a16:creationId xmlns:a16="http://schemas.microsoft.com/office/drawing/2014/main" id="{846DB386-6529-4044-A164-6A3535BA3784}"/>
              </a:ext>
            </a:extLst>
          </p:cNvPr>
          <p:cNvPicPr>
            <a:picLocks noChangeAspect="1"/>
          </p:cNvPicPr>
          <p:nvPr/>
        </p:nvPicPr>
        <p:blipFill>
          <a:blip r:embed="rId8"/>
          <a:stretch>
            <a:fillRect/>
          </a:stretch>
        </p:blipFill>
        <p:spPr>
          <a:xfrm>
            <a:off x="409347" y="5680588"/>
            <a:ext cx="3057525" cy="314325"/>
          </a:xfrm>
          <a:prstGeom prst="rect">
            <a:avLst/>
          </a:prstGeom>
        </p:spPr>
      </p:pic>
    </p:spTree>
    <p:extLst>
      <p:ext uri="{BB962C8B-B14F-4D97-AF65-F5344CB8AC3E}">
        <p14:creationId xmlns:p14="http://schemas.microsoft.com/office/powerpoint/2010/main" val="83087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843855"/>
          </a:xfrm>
        </p:spPr>
        <p:txBody>
          <a:bodyPr/>
          <a:lstStyle/>
          <a:p>
            <a:r>
              <a:rPr lang="en-US" sz="4800" dirty="0"/>
              <a:t>Demonstration: </a:t>
            </a:r>
            <a:r>
              <a:rPr lang="en-US" sz="4800" i="1" dirty="0"/>
              <a:t>Package ASP.NET 4.7 Web Application as Container  </a:t>
            </a:r>
            <a:endParaRPr lang="en-US" sz="4800" i="1" dirty="0">
              <a:solidFill>
                <a:schemeClr val="accent3"/>
              </a:solidFill>
            </a:endParaRPr>
          </a:p>
        </p:txBody>
      </p:sp>
      <p:sp>
        <p:nvSpPr>
          <p:cNvPr id="7" name="Title 1"/>
          <p:cNvSpPr txBox="1">
            <a:spLocks/>
          </p:cNvSpPr>
          <p:nvPr/>
        </p:nvSpPr>
        <p:spPr>
          <a:xfrm>
            <a:off x="39012" y="3802062"/>
            <a:ext cx="5761493" cy="2677656"/>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Containerized ASP.NET 4.7 Web Application </a:t>
            </a:r>
          </a:p>
          <a:p>
            <a:endParaRPr lang="en-US" sz="3600" dirty="0">
              <a:solidFill>
                <a:schemeClr val="tx1"/>
              </a:solidFill>
            </a:endParaRPr>
          </a:p>
          <a:p>
            <a:r>
              <a:rPr lang="en-US" sz="3600" dirty="0">
                <a:solidFill>
                  <a:schemeClr val="tx1"/>
                </a:solidFill>
              </a:rPr>
              <a:t>Run ASP.NET 4.7 Web Application as Container</a:t>
            </a:r>
          </a:p>
        </p:txBody>
      </p:sp>
    </p:spTree>
    <p:extLst>
      <p:ext uri="{BB962C8B-B14F-4D97-AF65-F5344CB8AC3E}">
        <p14:creationId xmlns:p14="http://schemas.microsoft.com/office/powerpoint/2010/main" val="8640586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err="1">
                <a:solidFill>
                  <a:schemeClr val="accent3"/>
                </a:solidFill>
              </a:rPr>
              <a:t>Dockerfile</a:t>
            </a:r>
            <a:r>
              <a:rPr lang="en-US" dirty="0">
                <a:solidFill>
                  <a:schemeClr val="accent3"/>
                </a:solidFill>
              </a:rPr>
              <a:t> – Build ASP.NET Core Container Image</a:t>
            </a:r>
          </a:p>
        </p:txBody>
      </p:sp>
      <p:sp>
        <p:nvSpPr>
          <p:cNvPr id="3" name="Text Placeholder 2"/>
          <p:cNvSpPr>
            <a:spLocks noGrp="1"/>
          </p:cNvSpPr>
          <p:nvPr>
            <p:ph type="body" sz="quarter" idx="10"/>
          </p:nvPr>
        </p:nvSpPr>
        <p:spPr>
          <a:xfrm>
            <a:off x="274638" y="1841199"/>
            <a:ext cx="10017441" cy="4099584"/>
          </a:xfrm>
        </p:spPr>
        <p:txBody>
          <a:bodyPr/>
          <a:lstStyle/>
          <a:p>
            <a:pPr marL="0" indent="0">
              <a:buNone/>
            </a:pPr>
            <a:r>
              <a:rPr lang="en-US" sz="2400" dirty="0"/>
              <a:t>Leverage IIS Container Image</a:t>
            </a:r>
          </a:p>
          <a:p>
            <a:pPr marL="0" indent="0">
              <a:buNone/>
            </a:pPr>
            <a:r>
              <a:rPr lang="en-US" sz="2400" dirty="0">
                <a:latin typeface="Consolas" panose="020B0609020204030204" pitchFamily="49" charset="0"/>
              </a:rPr>
              <a:t>FROM mcr.microsoft.com/dotnet/core/aspnet:2.2.3-nanoserver-1809</a:t>
            </a:r>
          </a:p>
          <a:p>
            <a:pPr marL="0" indent="0">
              <a:buNone/>
            </a:pPr>
            <a:endParaRPr lang="en-US" sz="2400" dirty="0"/>
          </a:p>
          <a:p>
            <a:pPr marL="0" indent="0">
              <a:buNone/>
            </a:pPr>
            <a:r>
              <a:rPr lang="en-US" sz="2400" dirty="0"/>
              <a:t>Copy ASP.NET Core App to Container </a:t>
            </a:r>
          </a:p>
          <a:p>
            <a:pPr marL="0" indent="0">
              <a:buNone/>
            </a:pPr>
            <a:r>
              <a:rPr lang="en-US" sz="2400" dirty="0">
                <a:latin typeface="Consolas" panose="020B0609020204030204" pitchFamily="49" charset="0"/>
              </a:rPr>
              <a:t>COPY published ./</a:t>
            </a:r>
          </a:p>
          <a:p>
            <a:endParaRPr lang="en-US" sz="2400" dirty="0"/>
          </a:p>
          <a:p>
            <a:pPr marL="0" indent="0">
              <a:buNone/>
            </a:pPr>
            <a:r>
              <a:rPr lang="en-US" sz="2400" dirty="0" err="1"/>
              <a:t>Entrypoint</a:t>
            </a:r>
            <a:r>
              <a:rPr lang="en-US" sz="2400" dirty="0"/>
              <a:t> set to Application </a:t>
            </a:r>
          </a:p>
          <a:p>
            <a:pPr marL="0" indent="0">
              <a:buNone/>
            </a:pPr>
            <a:r>
              <a:rPr lang="en-US" sz="2400" dirty="0">
                <a:latin typeface="Consolas" panose="020B0609020204030204" pitchFamily="49" charset="0"/>
              </a:rPr>
              <a:t>ENTRYPOINT ["dotnet", "mywebapp.dll"]</a:t>
            </a:r>
          </a:p>
          <a:p>
            <a:endParaRPr lang="en-US" sz="2400" dirty="0"/>
          </a:p>
        </p:txBody>
      </p:sp>
      <p:grpSp>
        <p:nvGrpSpPr>
          <p:cNvPr id="5" name="Group 4"/>
          <p:cNvGrpSpPr/>
          <p:nvPr/>
        </p:nvGrpSpPr>
        <p:grpSpPr>
          <a:xfrm>
            <a:off x="9494845" y="2963862"/>
            <a:ext cx="2479566" cy="3823494"/>
            <a:chOff x="9638463" y="2637507"/>
            <a:chExt cx="2335938" cy="4149850"/>
          </a:xfrm>
        </p:grpSpPr>
        <p:pic>
          <p:nvPicPr>
            <p:cNvPr id="13" name="Picture 12"/>
            <p:cNvPicPr>
              <a:picLocks noChangeAspect="1"/>
            </p:cNvPicPr>
            <p:nvPr/>
          </p:nvPicPr>
          <p:blipFill>
            <a:blip r:embed="rId3"/>
            <a:stretch>
              <a:fillRect/>
            </a:stretch>
          </p:blipFill>
          <p:spPr>
            <a:xfrm>
              <a:off x="9653968" y="5457826"/>
              <a:ext cx="2320433" cy="13295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8435" y="6271208"/>
              <a:ext cx="1771497" cy="407332"/>
            </a:xfrm>
            <a:prstGeom prst="rect">
              <a:avLst/>
            </a:prstGeom>
          </p:spPr>
        </p:pic>
        <p:sp>
          <p:nvSpPr>
            <p:cNvPr id="15" name="TextBox 14"/>
            <p:cNvSpPr txBox="1"/>
            <p:nvPr/>
          </p:nvSpPr>
          <p:spPr>
            <a:xfrm>
              <a:off x="9777203" y="5457826"/>
              <a:ext cx="1929950" cy="1005117"/>
            </a:xfrm>
            <a:prstGeom prst="rect">
              <a:avLst/>
            </a:prstGeom>
            <a:noFill/>
          </p:spPr>
          <p:txBody>
            <a:bodyPr wrap="square" lIns="182672" tIns="146138" rIns="182672" bIns="146138" rtlCol="0">
              <a:spAutoFit/>
            </a:bodyPr>
            <a:lstStyle/>
            <a:p>
              <a:pPr algn="ctr">
                <a:lnSpc>
                  <a:spcPct val="90000"/>
                </a:lnSpc>
                <a:spcAft>
                  <a:spcPts val="599"/>
                </a:spcAft>
              </a:pPr>
              <a:r>
                <a:rPr lang="en-US" sz="2000" err="1">
                  <a:gradFill>
                    <a:gsLst>
                      <a:gs pos="2917">
                        <a:srgbClr val="FFFFFF"/>
                      </a:gs>
                      <a:gs pos="30000">
                        <a:srgbClr val="FFFFFF"/>
                      </a:gs>
                    </a:gsLst>
                    <a:lin ang="5400000" scaled="0"/>
                  </a:gradFill>
                  <a:latin typeface="+mj-lt"/>
                </a:rPr>
                <a:t>Nano</a:t>
              </a:r>
              <a:r>
                <a:rPr lang="en-US" sz="2000">
                  <a:gradFill>
                    <a:gsLst>
                      <a:gs pos="2917">
                        <a:srgbClr val="FFFFFF"/>
                      </a:gs>
                      <a:gs pos="30000">
                        <a:srgbClr val="FFFFFF"/>
                      </a:gs>
                    </a:gsLst>
                    <a:lin ang="5400000" scaled="0"/>
                  </a:gradFill>
                  <a:latin typeface="+mj-lt"/>
                </a:rPr>
                <a:t> Server</a:t>
              </a:r>
            </a:p>
            <a:p>
              <a:pPr algn="ctr">
                <a:lnSpc>
                  <a:spcPct val="90000"/>
                </a:lnSpc>
                <a:spcAft>
                  <a:spcPts val="599"/>
                </a:spcAft>
              </a:pPr>
              <a:r>
                <a:rPr lang="en-US" sz="2000">
                  <a:gradFill>
                    <a:gsLst>
                      <a:gs pos="2917">
                        <a:srgbClr val="FFFFFF"/>
                      </a:gs>
                      <a:gs pos="30000">
                        <a:srgbClr val="FFFFFF"/>
                      </a:gs>
                    </a:gsLst>
                    <a:lin ang="5400000" scaled="0"/>
                  </a:gradFill>
                  <a:latin typeface="+mj-lt"/>
                </a:rPr>
                <a:t>Image</a:t>
              </a:r>
            </a:p>
          </p:txBody>
        </p:sp>
        <p:pic>
          <p:nvPicPr>
            <p:cNvPr id="16" name="Picture 15"/>
            <p:cNvPicPr>
              <a:picLocks noChangeAspect="1"/>
            </p:cNvPicPr>
            <p:nvPr/>
          </p:nvPicPr>
          <p:blipFill>
            <a:blip r:embed="rId5"/>
            <a:stretch>
              <a:fillRect/>
            </a:stretch>
          </p:blipFill>
          <p:spPr>
            <a:xfrm>
              <a:off x="9638463" y="4064211"/>
              <a:ext cx="2335936" cy="1335620"/>
            </a:xfrm>
            <a:prstGeom prst="rect">
              <a:avLst/>
            </a:prstGeom>
          </p:spPr>
        </p:pic>
        <p:sp>
          <p:nvSpPr>
            <p:cNvPr id="17" name="TextBox 16"/>
            <p:cNvSpPr txBox="1"/>
            <p:nvPr/>
          </p:nvSpPr>
          <p:spPr>
            <a:xfrm>
              <a:off x="9928435" y="4453579"/>
              <a:ext cx="1771497" cy="572129"/>
            </a:xfrm>
            <a:prstGeom prst="rect">
              <a:avLst/>
            </a:prstGeom>
            <a:noFill/>
          </p:spPr>
          <p:txBody>
            <a:bodyPr wrap="square" lIns="182672" tIns="146138" rIns="182672" bIns="146138" rtlCol="0">
              <a:spAutoFit/>
            </a:bodyPr>
            <a:lstStyle/>
            <a:p>
              <a:pPr algn="ctr">
                <a:lnSpc>
                  <a:spcPct val="90000"/>
                </a:lnSpc>
                <a:spcAft>
                  <a:spcPts val="599"/>
                </a:spcAft>
              </a:pPr>
              <a:r>
                <a:rPr lang="en-US" sz="2000">
                  <a:solidFill>
                    <a:srgbClr val="0078D7"/>
                  </a:solidFill>
                  <a:latin typeface="+mj-lt"/>
                </a:rPr>
                <a:t>Sandbox</a:t>
              </a:r>
            </a:p>
          </p:txBody>
        </p:sp>
        <p:pic>
          <p:nvPicPr>
            <p:cNvPr id="18" name="Picture 17"/>
            <p:cNvPicPr>
              <a:picLocks noChangeAspect="1"/>
            </p:cNvPicPr>
            <p:nvPr/>
          </p:nvPicPr>
          <p:blipFill>
            <a:blip r:embed="rId3"/>
            <a:stretch>
              <a:fillRect/>
            </a:stretch>
          </p:blipFill>
          <p:spPr>
            <a:xfrm>
              <a:off x="9645686" y="4070301"/>
              <a:ext cx="2320433" cy="1329531"/>
            </a:xfrm>
            <a:prstGeom prst="rect">
              <a:avLst/>
            </a:prstGeom>
          </p:spPr>
        </p:pic>
        <p:sp>
          <p:nvSpPr>
            <p:cNvPr id="19" name="TextBox 18"/>
            <p:cNvSpPr txBox="1"/>
            <p:nvPr/>
          </p:nvSpPr>
          <p:spPr>
            <a:xfrm>
              <a:off x="9749494" y="4090960"/>
              <a:ext cx="2166729" cy="530770"/>
            </a:xfrm>
            <a:prstGeom prst="rect">
              <a:avLst/>
            </a:prstGeom>
            <a:noFill/>
          </p:spPr>
          <p:txBody>
            <a:bodyPr wrap="none" lIns="182672" tIns="146138" rIns="182672" bIns="146138" rtlCol="0">
              <a:spAutoFit/>
            </a:bodyPr>
            <a:lstStyle/>
            <a:p>
              <a:pPr algn="ctr">
                <a:lnSpc>
                  <a:spcPct val="90000"/>
                </a:lnSpc>
                <a:spcAft>
                  <a:spcPts val="599"/>
                </a:spcAft>
              </a:pPr>
              <a:r>
                <a:rPr lang="en-US" sz="1400" dirty="0">
                  <a:gradFill>
                    <a:gsLst>
                      <a:gs pos="2917">
                        <a:srgbClr val="FFFFFF"/>
                      </a:gs>
                      <a:gs pos="30000">
                        <a:srgbClr val="FFFFFF"/>
                      </a:gs>
                    </a:gsLst>
                    <a:lin ang="5400000" scaled="0"/>
                  </a:gradFill>
                  <a:latin typeface="+mj-lt"/>
                </a:rPr>
                <a:t>mcr.microsoft.com/</a:t>
              </a:r>
              <a:r>
                <a:rPr lang="en-US" sz="1400" dirty="0" err="1">
                  <a:gradFill>
                    <a:gsLst>
                      <a:gs pos="2917">
                        <a:srgbClr val="FFFFFF"/>
                      </a:gs>
                      <a:gs pos="30000">
                        <a:srgbClr val="FFFFFF"/>
                      </a:gs>
                    </a:gsLst>
                    <a:lin ang="5400000" scaled="0"/>
                  </a:gradFill>
                  <a:latin typeface="+mj-lt"/>
                </a:rPr>
                <a:t>aspnet</a:t>
              </a:r>
              <a:endParaRPr lang="en-US" sz="1400" dirty="0">
                <a:gradFill>
                  <a:gsLst>
                    <a:gs pos="2917">
                      <a:srgbClr val="FFFFFF"/>
                    </a:gs>
                    <a:gs pos="30000">
                      <a:srgbClr val="FFFFFF"/>
                    </a:gs>
                  </a:gsLst>
                  <a:lin ang="5400000" scaled="0"/>
                </a:gradFill>
                <a:latin typeface="+mj-lt"/>
              </a:endParaRPr>
            </a:p>
          </p:txBody>
        </p:sp>
        <p:sp>
          <p:nvSpPr>
            <p:cNvPr id="20" name="Rectangle 19"/>
            <p:cNvSpPr/>
            <p:nvPr/>
          </p:nvSpPr>
          <p:spPr bwMode="auto">
            <a:xfrm>
              <a:off x="10054522" y="4699487"/>
              <a:ext cx="1512582" cy="431558"/>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1</a:t>
              </a:r>
            </a:p>
          </p:txBody>
        </p:sp>
        <p:sp>
          <p:nvSpPr>
            <p:cNvPr id="21" name="TextBox 20"/>
            <p:cNvSpPr txBox="1"/>
            <p:nvPr/>
          </p:nvSpPr>
          <p:spPr>
            <a:xfrm>
              <a:off x="9935656" y="3066054"/>
              <a:ext cx="1771497" cy="572129"/>
            </a:xfrm>
            <a:prstGeom prst="rect">
              <a:avLst/>
            </a:prstGeom>
            <a:noFill/>
          </p:spPr>
          <p:txBody>
            <a:bodyPr wrap="square" lIns="182672" tIns="146138" rIns="182672" bIns="146138" rtlCol="0">
              <a:spAutoFit/>
            </a:bodyPr>
            <a:lstStyle/>
            <a:p>
              <a:pPr algn="ctr">
                <a:lnSpc>
                  <a:spcPct val="90000"/>
                </a:lnSpc>
                <a:spcAft>
                  <a:spcPts val="599"/>
                </a:spcAft>
              </a:pPr>
              <a:r>
                <a:rPr lang="en-US" sz="2000">
                  <a:solidFill>
                    <a:srgbClr val="0078D7"/>
                  </a:solidFill>
                  <a:latin typeface="+mj-lt"/>
                </a:rPr>
                <a:t>Sandbox</a:t>
              </a:r>
            </a:p>
          </p:txBody>
        </p:sp>
        <p:pic>
          <p:nvPicPr>
            <p:cNvPr id="22" name="Picture 21"/>
            <p:cNvPicPr>
              <a:picLocks noChangeAspect="1"/>
            </p:cNvPicPr>
            <p:nvPr/>
          </p:nvPicPr>
          <p:blipFill>
            <a:blip r:embed="rId3"/>
            <a:stretch>
              <a:fillRect/>
            </a:stretch>
          </p:blipFill>
          <p:spPr>
            <a:xfrm>
              <a:off x="9647238" y="2637507"/>
              <a:ext cx="2320433" cy="1329531"/>
            </a:xfrm>
            <a:prstGeom prst="rect">
              <a:avLst/>
            </a:prstGeom>
          </p:spPr>
        </p:pic>
        <p:sp>
          <p:nvSpPr>
            <p:cNvPr id="23" name="TextBox 22"/>
            <p:cNvSpPr txBox="1"/>
            <p:nvPr/>
          </p:nvSpPr>
          <p:spPr>
            <a:xfrm>
              <a:off x="9716383" y="2785947"/>
              <a:ext cx="2078177" cy="620963"/>
            </a:xfrm>
            <a:prstGeom prst="rect">
              <a:avLst/>
            </a:prstGeom>
            <a:noFill/>
          </p:spPr>
          <p:txBody>
            <a:bodyPr wrap="none" lIns="182672" tIns="146138" rIns="182672" bIns="146138" rtlCol="0">
              <a:spAutoFit/>
            </a:bodyPr>
            <a:lstStyle/>
            <a:p>
              <a:pPr algn="ctr">
                <a:lnSpc>
                  <a:spcPct val="90000"/>
                </a:lnSpc>
                <a:spcAft>
                  <a:spcPts val="599"/>
                </a:spcAft>
              </a:pPr>
              <a:r>
                <a:rPr lang="en-US" sz="2000">
                  <a:gradFill>
                    <a:gsLst>
                      <a:gs pos="2917">
                        <a:srgbClr val="FFFFFF"/>
                      </a:gs>
                      <a:gs pos="30000">
                        <a:srgbClr val="FFFFFF"/>
                      </a:gs>
                    </a:gsLst>
                    <a:lin ang="5400000" scaled="0"/>
                  </a:gradFill>
                  <a:latin typeface="+mj-lt"/>
                </a:rPr>
                <a:t>ASP.NET Core App</a:t>
              </a:r>
            </a:p>
          </p:txBody>
        </p:sp>
        <p:sp>
          <p:nvSpPr>
            <p:cNvPr id="24" name="Rectangle 23"/>
            <p:cNvSpPr/>
            <p:nvPr/>
          </p:nvSpPr>
          <p:spPr bwMode="auto">
            <a:xfrm>
              <a:off x="10049609" y="3313552"/>
              <a:ext cx="1512582" cy="431558"/>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2</a:t>
              </a:r>
            </a:p>
          </p:txBody>
        </p:sp>
      </p:grpSp>
      <p:sp>
        <p:nvSpPr>
          <p:cNvPr id="30" name="Rectangle 29"/>
          <p:cNvSpPr/>
          <p:nvPr/>
        </p:nvSpPr>
        <p:spPr bwMode="auto">
          <a:xfrm>
            <a:off x="9890869" y="2253058"/>
            <a:ext cx="1605584" cy="397619"/>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3</a:t>
            </a:r>
          </a:p>
        </p:txBody>
      </p:sp>
    </p:spTree>
    <p:extLst>
      <p:ext uri="{BB962C8B-B14F-4D97-AF65-F5344CB8AC3E}">
        <p14:creationId xmlns:p14="http://schemas.microsoft.com/office/powerpoint/2010/main" val="155734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843855"/>
          </a:xfrm>
        </p:spPr>
        <p:txBody>
          <a:bodyPr/>
          <a:lstStyle/>
          <a:p>
            <a:r>
              <a:rPr lang="en-US" sz="4800" dirty="0"/>
              <a:t>Demonstration: </a:t>
            </a:r>
            <a:r>
              <a:rPr lang="en-US" sz="4800" i="1" dirty="0"/>
              <a:t>Package ASP.NET Core Web Application as Container  </a:t>
            </a:r>
            <a:endParaRPr lang="en-US" sz="4800" i="1" dirty="0">
              <a:solidFill>
                <a:schemeClr val="accent3"/>
              </a:solidFill>
            </a:endParaRPr>
          </a:p>
        </p:txBody>
      </p:sp>
      <p:sp>
        <p:nvSpPr>
          <p:cNvPr id="7" name="Title 1"/>
          <p:cNvSpPr txBox="1">
            <a:spLocks/>
          </p:cNvSpPr>
          <p:nvPr/>
        </p:nvSpPr>
        <p:spPr>
          <a:xfrm>
            <a:off x="39012" y="3802062"/>
            <a:ext cx="5761493" cy="2677656"/>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Containerized ASP.NET Core Web Application </a:t>
            </a:r>
          </a:p>
          <a:p>
            <a:endParaRPr lang="en-US" sz="3600" dirty="0">
              <a:solidFill>
                <a:schemeClr val="tx1"/>
              </a:solidFill>
            </a:endParaRPr>
          </a:p>
          <a:p>
            <a:r>
              <a:rPr lang="en-US" sz="3600" dirty="0">
                <a:solidFill>
                  <a:schemeClr val="tx1"/>
                </a:solidFill>
              </a:rPr>
              <a:t>Run ASP.NET Core Application as Container</a:t>
            </a:r>
          </a:p>
        </p:txBody>
      </p:sp>
    </p:spTree>
    <p:extLst>
      <p:ext uri="{BB962C8B-B14F-4D97-AF65-F5344CB8AC3E}">
        <p14:creationId xmlns:p14="http://schemas.microsoft.com/office/powerpoint/2010/main" val="493491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Rebuild containers using Dockerfile</a:t>
            </a:r>
          </a:p>
          <a:p>
            <a:r>
              <a:rPr lang="en-US" dirty="0"/>
              <a:t>Pull updated base image</a:t>
            </a:r>
          </a:p>
        </p:txBody>
      </p:sp>
      <p:sp>
        <p:nvSpPr>
          <p:cNvPr id="2" name="Title 1"/>
          <p:cNvSpPr>
            <a:spLocks noGrp="1"/>
          </p:cNvSpPr>
          <p:nvPr>
            <p:ph type="title"/>
          </p:nvPr>
        </p:nvSpPr>
        <p:spPr/>
        <p:txBody>
          <a:bodyPr/>
          <a:lstStyle/>
          <a:p>
            <a:r>
              <a:rPr lang="en-US" dirty="0">
                <a:solidFill>
                  <a:schemeClr val="accent3"/>
                </a:solidFill>
              </a:rPr>
              <a:t>Initiating an update of the Base OS Image</a:t>
            </a:r>
          </a:p>
        </p:txBody>
      </p:sp>
      <p:grpSp>
        <p:nvGrpSpPr>
          <p:cNvPr id="26" name="Group 25">
            <a:extLst>
              <a:ext uri="{FF2B5EF4-FFF2-40B4-BE49-F238E27FC236}">
                <a16:creationId xmlns:a16="http://schemas.microsoft.com/office/drawing/2014/main" id="{30AE8B7D-D8E3-4CC6-88E8-3BF46981E1EB}"/>
              </a:ext>
            </a:extLst>
          </p:cNvPr>
          <p:cNvGrpSpPr/>
          <p:nvPr/>
        </p:nvGrpSpPr>
        <p:grpSpPr>
          <a:xfrm>
            <a:off x="1688931" y="3525392"/>
            <a:ext cx="1769687" cy="3079044"/>
            <a:chOff x="1688931" y="3525392"/>
            <a:chExt cx="1769687" cy="3079044"/>
          </a:xfrm>
        </p:grpSpPr>
        <p:grpSp>
          <p:nvGrpSpPr>
            <p:cNvPr id="27" name="Group 26">
              <a:extLst>
                <a:ext uri="{FF2B5EF4-FFF2-40B4-BE49-F238E27FC236}">
                  <a16:creationId xmlns:a16="http://schemas.microsoft.com/office/drawing/2014/main" id="{D0C36609-6132-4725-A32B-BA6E1C7CA4AE}"/>
                </a:ext>
              </a:extLst>
            </p:cNvPr>
            <p:cNvGrpSpPr/>
            <p:nvPr/>
          </p:nvGrpSpPr>
          <p:grpSpPr>
            <a:xfrm>
              <a:off x="1688931" y="5677022"/>
              <a:ext cx="1769687" cy="927414"/>
              <a:chOff x="8330223" y="5599239"/>
              <a:chExt cx="2066233" cy="1082820"/>
            </a:xfrm>
          </p:grpSpPr>
          <p:grpSp>
            <p:nvGrpSpPr>
              <p:cNvPr id="36" name="Group 35">
                <a:extLst>
                  <a:ext uri="{FF2B5EF4-FFF2-40B4-BE49-F238E27FC236}">
                    <a16:creationId xmlns:a16="http://schemas.microsoft.com/office/drawing/2014/main" id="{623AAA0C-D5F8-4E87-B995-CADCA578819B}"/>
                  </a:ext>
                </a:extLst>
              </p:cNvPr>
              <p:cNvGrpSpPr/>
              <p:nvPr/>
            </p:nvGrpSpPr>
            <p:grpSpPr>
              <a:xfrm>
                <a:off x="8330223" y="5599239"/>
                <a:ext cx="2066233" cy="1082820"/>
                <a:chOff x="1951037" y="4049747"/>
                <a:chExt cx="2689850" cy="1409630"/>
              </a:xfrm>
            </p:grpSpPr>
            <p:sp>
              <p:nvSpPr>
                <p:cNvPr id="39" name="Rectangle 38">
                  <a:extLst>
                    <a:ext uri="{FF2B5EF4-FFF2-40B4-BE49-F238E27FC236}">
                      <a16:creationId xmlns:a16="http://schemas.microsoft.com/office/drawing/2014/main" id="{9E0A693D-BDAC-47D4-88A6-7EE08E9A4126}"/>
                    </a:ext>
                  </a:extLst>
                </p:cNvPr>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0" name="Right Bracket 39">
                  <a:extLst>
                    <a:ext uri="{FF2B5EF4-FFF2-40B4-BE49-F238E27FC236}">
                      <a16:creationId xmlns:a16="http://schemas.microsoft.com/office/drawing/2014/main" id="{1D0541FD-3B5A-4FDB-A35F-945DD23970FE}"/>
                    </a:ext>
                  </a:extLst>
                </p:cNvPr>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Left Bracket 40">
                  <a:extLst>
                    <a:ext uri="{FF2B5EF4-FFF2-40B4-BE49-F238E27FC236}">
                      <a16:creationId xmlns:a16="http://schemas.microsoft.com/office/drawing/2014/main" id="{0FB20AAE-F6C1-41F1-9085-4E91763FE100}"/>
                    </a:ext>
                  </a:extLst>
                </p:cNvPr>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37" name="Picture 36">
                <a:extLst>
                  <a:ext uri="{FF2B5EF4-FFF2-40B4-BE49-F238E27FC236}">
                    <a16:creationId xmlns:a16="http://schemas.microsoft.com/office/drawing/2014/main" id="{80E9EE0E-D4FF-4F07-8905-1BFA493D3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38" name="TextBox 37">
                <a:extLst>
                  <a:ext uri="{FF2B5EF4-FFF2-40B4-BE49-F238E27FC236}">
                    <a16:creationId xmlns:a16="http://schemas.microsoft.com/office/drawing/2014/main" id="{0D93C588-D67E-4E59-A822-8716DAD9F013}"/>
                  </a:ext>
                </a:extLst>
              </p:cNvPr>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28" name="Group 27">
              <a:extLst>
                <a:ext uri="{FF2B5EF4-FFF2-40B4-BE49-F238E27FC236}">
                  <a16:creationId xmlns:a16="http://schemas.microsoft.com/office/drawing/2014/main" id="{E6B2B694-326D-4B5D-980A-C94923EB8001}"/>
                </a:ext>
              </a:extLst>
            </p:cNvPr>
            <p:cNvGrpSpPr/>
            <p:nvPr/>
          </p:nvGrpSpPr>
          <p:grpSpPr>
            <a:xfrm>
              <a:off x="1688931" y="4601207"/>
              <a:ext cx="1769687" cy="927414"/>
              <a:chOff x="1951037" y="4049747"/>
              <a:chExt cx="2689850" cy="1409630"/>
            </a:xfrm>
          </p:grpSpPr>
          <p:sp>
            <p:nvSpPr>
              <p:cNvPr id="33" name="Rectangle 32">
                <a:extLst>
                  <a:ext uri="{FF2B5EF4-FFF2-40B4-BE49-F238E27FC236}">
                    <a16:creationId xmlns:a16="http://schemas.microsoft.com/office/drawing/2014/main" id="{2680BB91-13FD-4FF4-905C-895BC1D025CE}"/>
                  </a:ext>
                </a:extLst>
              </p:cNvPr>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4" name="Right Bracket 33">
                <a:extLst>
                  <a:ext uri="{FF2B5EF4-FFF2-40B4-BE49-F238E27FC236}">
                    <a16:creationId xmlns:a16="http://schemas.microsoft.com/office/drawing/2014/main" id="{76569583-EA98-455C-8F3A-327CEC77DD56}"/>
                  </a:ext>
                </a:extLst>
              </p:cNvPr>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Left Bracket 34">
                <a:extLst>
                  <a:ext uri="{FF2B5EF4-FFF2-40B4-BE49-F238E27FC236}">
                    <a16:creationId xmlns:a16="http://schemas.microsoft.com/office/drawing/2014/main" id="{FFEE734C-1969-440B-B021-05B33104781E}"/>
                  </a:ext>
                </a:extLst>
              </p:cNvPr>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9" name="Group 28">
              <a:extLst>
                <a:ext uri="{FF2B5EF4-FFF2-40B4-BE49-F238E27FC236}">
                  <a16:creationId xmlns:a16="http://schemas.microsoft.com/office/drawing/2014/main" id="{A7B7BACE-936C-436E-9D44-7E4299B299F8}"/>
                </a:ext>
              </a:extLst>
            </p:cNvPr>
            <p:cNvGrpSpPr/>
            <p:nvPr/>
          </p:nvGrpSpPr>
          <p:grpSpPr>
            <a:xfrm>
              <a:off x="1688931" y="3525392"/>
              <a:ext cx="1769687" cy="927414"/>
              <a:chOff x="1951037" y="4049747"/>
              <a:chExt cx="2689850" cy="1409630"/>
            </a:xfrm>
          </p:grpSpPr>
          <p:sp>
            <p:nvSpPr>
              <p:cNvPr id="30" name="Rectangle 29">
                <a:extLst>
                  <a:ext uri="{FF2B5EF4-FFF2-40B4-BE49-F238E27FC236}">
                    <a16:creationId xmlns:a16="http://schemas.microsoft.com/office/drawing/2014/main" id="{6174688B-C9FA-458E-8192-FDEEAC63E0AB}"/>
                  </a:ext>
                </a:extLst>
              </p:cNvPr>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1" name="Right Bracket 30">
                <a:extLst>
                  <a:ext uri="{FF2B5EF4-FFF2-40B4-BE49-F238E27FC236}">
                    <a16:creationId xmlns:a16="http://schemas.microsoft.com/office/drawing/2014/main" id="{9C8538D4-B93C-4CD5-9B12-669D89287E57}"/>
                  </a:ext>
                </a:extLst>
              </p:cNvPr>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Left Bracket 31">
                <a:extLst>
                  <a:ext uri="{FF2B5EF4-FFF2-40B4-BE49-F238E27FC236}">
                    <a16:creationId xmlns:a16="http://schemas.microsoft.com/office/drawing/2014/main" id="{CDFDABF8-1652-4F20-813C-D8CEF3121809}"/>
                  </a:ext>
                </a:extLst>
              </p:cNvPr>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162622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pPr marL="0" indent="0">
              <a:buNone/>
            </a:pPr>
            <a:r>
              <a:rPr lang="en-US" dirty="0"/>
              <a:t>Pull updated base image </a:t>
            </a:r>
          </a:p>
          <a:p>
            <a:pPr marL="0" indent="0">
              <a:buNone/>
            </a:pPr>
            <a:r>
              <a:rPr lang="en-US" dirty="0">
                <a:hlinkClick r:id="rId3"/>
              </a:rPr>
              <a:t>https://hub.docker.com/_/microsoft-windows-nanoserver</a:t>
            </a:r>
            <a:endParaRPr lang="en-US" dirty="0"/>
          </a:p>
        </p:txBody>
      </p:sp>
      <p:sp>
        <p:nvSpPr>
          <p:cNvPr id="2" name="Title 1"/>
          <p:cNvSpPr>
            <a:spLocks noGrp="1"/>
          </p:cNvSpPr>
          <p:nvPr>
            <p:ph type="title"/>
          </p:nvPr>
        </p:nvSpPr>
        <p:spPr/>
        <p:txBody>
          <a:bodyPr/>
          <a:lstStyle/>
          <a:p>
            <a:r>
              <a:rPr lang="en-US" dirty="0">
                <a:solidFill>
                  <a:schemeClr val="accent3"/>
                </a:solidFill>
              </a:rPr>
              <a:t>Update Container OS Image</a:t>
            </a:r>
          </a:p>
        </p:txBody>
      </p:sp>
      <p:grpSp>
        <p:nvGrpSpPr>
          <p:cNvPr id="26" name="Group 25"/>
          <p:cNvGrpSpPr/>
          <p:nvPr/>
        </p:nvGrpSpPr>
        <p:grpSpPr>
          <a:xfrm>
            <a:off x="3550921" y="5769094"/>
            <a:ext cx="5406922" cy="742870"/>
            <a:chOff x="3550921" y="5769094"/>
            <a:chExt cx="5406922" cy="742870"/>
          </a:xfrm>
        </p:grpSpPr>
        <p:sp>
          <p:nvSpPr>
            <p:cNvPr id="27"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 name="TextBox 27"/>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KB123456 = new image on Docker Hub</a:t>
              </a:r>
            </a:p>
          </p:txBody>
        </p:sp>
      </p:grpSp>
      <p:grpSp>
        <p:nvGrpSpPr>
          <p:cNvPr id="29" name="Group 28"/>
          <p:cNvGrpSpPr/>
          <p:nvPr/>
        </p:nvGrpSpPr>
        <p:grpSpPr>
          <a:xfrm>
            <a:off x="1688931" y="3525392"/>
            <a:ext cx="1769687" cy="3079044"/>
            <a:chOff x="1688931" y="3525392"/>
            <a:chExt cx="1769687" cy="3079044"/>
          </a:xfrm>
        </p:grpSpPr>
        <p:grpSp>
          <p:nvGrpSpPr>
            <p:cNvPr id="31" name="Group 30"/>
            <p:cNvGrpSpPr/>
            <p:nvPr/>
          </p:nvGrpSpPr>
          <p:grpSpPr>
            <a:xfrm>
              <a:off x="1688931" y="5677022"/>
              <a:ext cx="1769687" cy="927414"/>
              <a:chOff x="8330223" y="5599239"/>
              <a:chExt cx="2066233" cy="1082820"/>
            </a:xfrm>
          </p:grpSpPr>
          <p:grpSp>
            <p:nvGrpSpPr>
              <p:cNvPr id="40" name="Group 39"/>
              <p:cNvGrpSpPr/>
              <p:nvPr/>
            </p:nvGrpSpPr>
            <p:grpSpPr>
              <a:xfrm>
                <a:off x="8330223" y="5599239"/>
                <a:ext cx="2066233" cy="1082820"/>
                <a:chOff x="1951037" y="4049747"/>
                <a:chExt cx="2689850" cy="1409630"/>
              </a:xfrm>
            </p:grpSpPr>
            <p:sp>
              <p:nvSpPr>
                <p:cNvPr id="43" name="Rectangle 4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4" name="Right Bracket 4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5" name="Left Bracket 4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42" name="TextBox 41"/>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32" name="Group 31"/>
            <p:cNvGrpSpPr/>
            <p:nvPr/>
          </p:nvGrpSpPr>
          <p:grpSpPr>
            <a:xfrm>
              <a:off x="1688931" y="4601207"/>
              <a:ext cx="1769687" cy="927414"/>
              <a:chOff x="1951037" y="4049747"/>
              <a:chExt cx="2689850" cy="1409630"/>
            </a:xfrm>
          </p:grpSpPr>
          <p:sp>
            <p:nvSpPr>
              <p:cNvPr id="37" name="Rectangle 3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8" name="Right Bracket 3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Left Bracket 3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33" name="Group 32"/>
            <p:cNvGrpSpPr/>
            <p:nvPr/>
          </p:nvGrpSpPr>
          <p:grpSpPr>
            <a:xfrm>
              <a:off x="1688931" y="3525392"/>
              <a:ext cx="1769687" cy="927414"/>
              <a:chOff x="1951037" y="4049747"/>
              <a:chExt cx="2689850" cy="1409630"/>
            </a:xfrm>
          </p:grpSpPr>
          <p:sp>
            <p:nvSpPr>
              <p:cNvPr id="34" name="Rectangle 3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5" name="Right Bracket 3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Left Bracket 3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46" name="Group 45"/>
          <p:cNvGrpSpPr/>
          <p:nvPr/>
        </p:nvGrpSpPr>
        <p:grpSpPr>
          <a:xfrm>
            <a:off x="9037624" y="5677022"/>
            <a:ext cx="1769681" cy="927414"/>
            <a:chOff x="8330217" y="5599239"/>
            <a:chExt cx="2066227" cy="1082820"/>
          </a:xfrm>
        </p:grpSpPr>
        <p:grpSp>
          <p:nvGrpSpPr>
            <p:cNvPr id="47" name="Group 46"/>
            <p:cNvGrpSpPr/>
            <p:nvPr/>
          </p:nvGrpSpPr>
          <p:grpSpPr>
            <a:xfrm>
              <a:off x="8330217" y="5599239"/>
              <a:ext cx="2066227" cy="1082820"/>
              <a:chOff x="1951037" y="4049747"/>
              <a:chExt cx="2689850" cy="1409630"/>
            </a:xfrm>
          </p:grpSpPr>
          <p:sp>
            <p:nvSpPr>
              <p:cNvPr id="50" name="Rectangle 4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1" name="Right Bracket 5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2" name="Left Bracket 5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49" name="TextBox 48"/>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10.0.14393.1</a:t>
              </a:r>
            </a:p>
          </p:txBody>
        </p:sp>
      </p:grpSp>
    </p:spTree>
    <p:extLst>
      <p:ext uri="{BB962C8B-B14F-4D97-AF65-F5344CB8AC3E}">
        <p14:creationId xmlns:p14="http://schemas.microsoft.com/office/powerpoint/2010/main" val="6995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250"/>
                                        <p:tgtEl>
                                          <p:spTgt spid="26"/>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02059"/>
          </a:xfrm>
        </p:spPr>
        <p:txBody>
          <a:bodyPr/>
          <a:lstStyle/>
          <a:p>
            <a:pPr marL="0" indent="0">
              <a:buNone/>
            </a:pPr>
            <a:r>
              <a:rPr lang="en-US" dirty="0"/>
              <a:t>Create new image using Dockerfile</a:t>
            </a:r>
          </a:p>
          <a:p>
            <a:pPr marL="0" indent="0">
              <a:buNone/>
            </a:pPr>
            <a:endParaRPr lang="en-US" dirty="0"/>
          </a:p>
          <a:p>
            <a:endParaRPr lang="en-US" dirty="0"/>
          </a:p>
        </p:txBody>
      </p:sp>
      <p:sp>
        <p:nvSpPr>
          <p:cNvPr id="2" name="Title 1"/>
          <p:cNvSpPr>
            <a:spLocks noGrp="1"/>
          </p:cNvSpPr>
          <p:nvPr>
            <p:ph type="title"/>
          </p:nvPr>
        </p:nvSpPr>
        <p:spPr/>
        <p:txBody>
          <a:bodyPr/>
          <a:lstStyle/>
          <a:p>
            <a:r>
              <a:rPr lang="en-US" dirty="0">
                <a:solidFill>
                  <a:schemeClr val="accent3"/>
                </a:solidFill>
              </a:rPr>
              <a:t>Update Base OS Image</a:t>
            </a:r>
          </a:p>
        </p:txBody>
      </p:sp>
      <p:grpSp>
        <p:nvGrpSpPr>
          <p:cNvPr id="30" name="Group 29"/>
          <p:cNvGrpSpPr/>
          <p:nvPr/>
        </p:nvGrpSpPr>
        <p:grpSpPr>
          <a:xfrm>
            <a:off x="3550921" y="4693281"/>
            <a:ext cx="5406922" cy="742870"/>
            <a:chOff x="3550921" y="4693281"/>
            <a:chExt cx="5406922" cy="742870"/>
          </a:xfrm>
        </p:grpSpPr>
        <p:sp>
          <p:nvSpPr>
            <p:cNvPr id="53"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54" name="Rectangle 53"/>
            <p:cNvSpPr/>
            <p:nvPr/>
          </p:nvSpPr>
          <p:spPr>
            <a:xfrm>
              <a:off x="3639393" y="4856967"/>
              <a:ext cx="481986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onsolas" panose="020B0609020204030204" pitchFamily="49" charset="0"/>
                </a:rPr>
                <a:t>FROM windowsservercore</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onsolas" panose="020B0609020204030204" pitchFamily="49" charset="0"/>
                </a:rPr>
                <a:t>RUN powershell –command Add-WindowsFeature Web-Server</a:t>
              </a:r>
            </a:p>
          </p:txBody>
        </p:sp>
      </p:grpSp>
      <p:grpSp>
        <p:nvGrpSpPr>
          <p:cNvPr id="55" name="Group 54"/>
          <p:cNvGrpSpPr/>
          <p:nvPr/>
        </p:nvGrpSpPr>
        <p:grpSpPr>
          <a:xfrm>
            <a:off x="3550921" y="5769094"/>
            <a:ext cx="5406922" cy="742870"/>
            <a:chOff x="3550921" y="5769094"/>
            <a:chExt cx="5406922" cy="742870"/>
          </a:xfrm>
        </p:grpSpPr>
        <p:sp>
          <p:nvSpPr>
            <p:cNvPr id="56"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57" name="TextBox 56"/>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KB123456 = new image on Docker Hub</a:t>
              </a:r>
            </a:p>
          </p:txBody>
        </p:sp>
      </p:grpSp>
      <p:grpSp>
        <p:nvGrpSpPr>
          <p:cNvPr id="58" name="Group 57"/>
          <p:cNvGrpSpPr/>
          <p:nvPr/>
        </p:nvGrpSpPr>
        <p:grpSpPr>
          <a:xfrm>
            <a:off x="1688931" y="3525392"/>
            <a:ext cx="1769687" cy="3079044"/>
            <a:chOff x="1688931" y="3525392"/>
            <a:chExt cx="1769687" cy="3079044"/>
          </a:xfrm>
        </p:grpSpPr>
        <p:grpSp>
          <p:nvGrpSpPr>
            <p:cNvPr id="59" name="Group 58"/>
            <p:cNvGrpSpPr/>
            <p:nvPr/>
          </p:nvGrpSpPr>
          <p:grpSpPr>
            <a:xfrm>
              <a:off x="1688931" y="5677022"/>
              <a:ext cx="1769687" cy="927414"/>
              <a:chOff x="8330223" y="5599239"/>
              <a:chExt cx="2066233" cy="1082820"/>
            </a:xfrm>
          </p:grpSpPr>
          <p:grpSp>
            <p:nvGrpSpPr>
              <p:cNvPr id="68" name="Group 67"/>
              <p:cNvGrpSpPr/>
              <p:nvPr/>
            </p:nvGrpSpPr>
            <p:grpSpPr>
              <a:xfrm>
                <a:off x="8330223" y="5599239"/>
                <a:ext cx="2066233" cy="1082820"/>
                <a:chOff x="1951037" y="4049747"/>
                <a:chExt cx="2689850" cy="1409630"/>
              </a:xfrm>
            </p:grpSpPr>
            <p:sp>
              <p:nvSpPr>
                <p:cNvPr id="71" name="Rectangle 7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72" name="Right Bracket 7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3" name="Left Bracket 7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70" name="TextBox 6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60" name="Group 59"/>
            <p:cNvGrpSpPr/>
            <p:nvPr/>
          </p:nvGrpSpPr>
          <p:grpSpPr>
            <a:xfrm>
              <a:off x="1688931" y="4601207"/>
              <a:ext cx="1769687" cy="927414"/>
              <a:chOff x="1951037" y="4049747"/>
              <a:chExt cx="2689850" cy="1409630"/>
            </a:xfrm>
          </p:grpSpPr>
          <p:sp>
            <p:nvSpPr>
              <p:cNvPr id="65" name="Rectangle 6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6" name="Right Bracket 6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7" name="Left Bracket 6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1" name="Group 60"/>
            <p:cNvGrpSpPr/>
            <p:nvPr/>
          </p:nvGrpSpPr>
          <p:grpSpPr>
            <a:xfrm>
              <a:off x="1688931" y="3525392"/>
              <a:ext cx="1769687" cy="927414"/>
              <a:chOff x="1951037" y="4049747"/>
              <a:chExt cx="2689850" cy="1409630"/>
            </a:xfrm>
          </p:grpSpPr>
          <p:sp>
            <p:nvSpPr>
              <p:cNvPr id="62" name="Rectangle 6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3" name="Right Bracket 6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4" name="Left Bracket 6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74" name="Group 73"/>
          <p:cNvGrpSpPr/>
          <p:nvPr/>
        </p:nvGrpSpPr>
        <p:grpSpPr>
          <a:xfrm>
            <a:off x="9037624" y="5677022"/>
            <a:ext cx="1769681" cy="927414"/>
            <a:chOff x="8330217" y="5599239"/>
            <a:chExt cx="2066227" cy="1082820"/>
          </a:xfrm>
        </p:grpSpPr>
        <p:grpSp>
          <p:nvGrpSpPr>
            <p:cNvPr id="75" name="Group 74"/>
            <p:cNvGrpSpPr/>
            <p:nvPr/>
          </p:nvGrpSpPr>
          <p:grpSpPr>
            <a:xfrm>
              <a:off x="8330217" y="5599239"/>
              <a:ext cx="2066227" cy="1082820"/>
              <a:chOff x="1951037" y="4049747"/>
              <a:chExt cx="2689850" cy="1409630"/>
            </a:xfrm>
          </p:grpSpPr>
          <p:sp>
            <p:nvSpPr>
              <p:cNvPr id="78" name="Rectangle 7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79" name="Right Bracket 7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0" name="Left Bracket 7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77" name="TextBox 76"/>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10.0.14393.1</a:t>
              </a:r>
            </a:p>
          </p:txBody>
        </p:sp>
      </p:grpSp>
      <p:grpSp>
        <p:nvGrpSpPr>
          <p:cNvPr id="81" name="Group 80"/>
          <p:cNvGrpSpPr/>
          <p:nvPr/>
        </p:nvGrpSpPr>
        <p:grpSpPr>
          <a:xfrm>
            <a:off x="9037637" y="4601207"/>
            <a:ext cx="1769687" cy="927414"/>
            <a:chOff x="1951037" y="4049747"/>
            <a:chExt cx="2689850" cy="1409630"/>
          </a:xfrm>
        </p:grpSpPr>
        <p:sp>
          <p:nvSpPr>
            <p:cNvPr id="82" name="Rectangle 8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3" name="Right Bracket 8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4" name="Left Bracket 8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9317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250"/>
                                        <p:tgtEl>
                                          <p:spTgt spid="3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pPr marL="0" indent="0">
              <a:buNone/>
            </a:pPr>
            <a:r>
              <a:rPr lang="en-US" dirty="0"/>
              <a:t>Create new image using Dockerfile</a:t>
            </a:r>
          </a:p>
        </p:txBody>
      </p:sp>
      <p:sp>
        <p:nvSpPr>
          <p:cNvPr id="2" name="Title 1"/>
          <p:cNvSpPr>
            <a:spLocks noGrp="1"/>
          </p:cNvSpPr>
          <p:nvPr>
            <p:ph type="title"/>
          </p:nvPr>
        </p:nvSpPr>
        <p:spPr/>
        <p:txBody>
          <a:bodyPr/>
          <a:lstStyle/>
          <a:p>
            <a:r>
              <a:rPr lang="en-US" dirty="0">
                <a:solidFill>
                  <a:schemeClr val="accent3"/>
                </a:solidFill>
              </a:rPr>
              <a:t>Update Base OS Image</a:t>
            </a:r>
          </a:p>
        </p:txBody>
      </p:sp>
      <p:grpSp>
        <p:nvGrpSpPr>
          <p:cNvPr id="37" name="Group 36"/>
          <p:cNvGrpSpPr/>
          <p:nvPr/>
        </p:nvGrpSpPr>
        <p:grpSpPr>
          <a:xfrm>
            <a:off x="3550921" y="4693281"/>
            <a:ext cx="5406922" cy="742870"/>
            <a:chOff x="3550921" y="4693281"/>
            <a:chExt cx="5406922" cy="742870"/>
          </a:xfrm>
        </p:grpSpPr>
        <p:sp>
          <p:nvSpPr>
            <p:cNvPr id="38"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9" name="Rectangle 38"/>
            <p:cNvSpPr/>
            <p:nvPr/>
          </p:nvSpPr>
          <p:spPr>
            <a:xfrm>
              <a:off x="3639393" y="4856967"/>
              <a:ext cx="481986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onsolas" panose="020B0609020204030204" pitchFamily="49" charset="0"/>
                </a:rPr>
                <a:t>FROM windowsservercore</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onsolas" panose="020B0609020204030204" pitchFamily="49" charset="0"/>
                </a:rPr>
                <a:t>RUN powershell –command Add-WindowsFeature Web-Server</a:t>
              </a:r>
            </a:p>
          </p:txBody>
        </p:sp>
      </p:grpSp>
      <p:grpSp>
        <p:nvGrpSpPr>
          <p:cNvPr id="40" name="Group 39"/>
          <p:cNvGrpSpPr/>
          <p:nvPr/>
        </p:nvGrpSpPr>
        <p:grpSpPr>
          <a:xfrm>
            <a:off x="3550921" y="3573462"/>
            <a:ext cx="5406922" cy="742870"/>
            <a:chOff x="3550921" y="3573462"/>
            <a:chExt cx="5406922" cy="742870"/>
          </a:xfrm>
        </p:grpSpPr>
        <p:sp>
          <p:nvSpPr>
            <p:cNvPr id="41"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42" name="Rectangle 41"/>
            <p:cNvSpPr/>
            <p:nvPr/>
          </p:nvSpPr>
          <p:spPr>
            <a:xfrm>
              <a:off x="3639257" y="3737148"/>
              <a:ext cx="476068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onsolas" panose="020B0609020204030204" pitchFamily="49" charset="0"/>
                </a:rPr>
                <a:t>FROM iis</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onsolas" panose="020B0609020204030204" pitchFamily="49" charset="0"/>
                </a:rPr>
                <a:t>ADD mysite.htm inetpub\mysite.htm</a:t>
              </a:r>
            </a:p>
          </p:txBody>
        </p:sp>
      </p:grpSp>
      <p:grpSp>
        <p:nvGrpSpPr>
          <p:cNvPr id="43" name="Group 42"/>
          <p:cNvGrpSpPr/>
          <p:nvPr/>
        </p:nvGrpSpPr>
        <p:grpSpPr>
          <a:xfrm>
            <a:off x="3550921" y="5769094"/>
            <a:ext cx="5406922" cy="742870"/>
            <a:chOff x="3550921" y="5769094"/>
            <a:chExt cx="5406922" cy="742870"/>
          </a:xfrm>
        </p:grpSpPr>
        <p:sp>
          <p:nvSpPr>
            <p:cNvPr id="44"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45" name="TextBox 44"/>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KB123456 = new image on Docker Hub</a:t>
              </a:r>
            </a:p>
          </p:txBody>
        </p:sp>
      </p:grpSp>
      <p:grpSp>
        <p:nvGrpSpPr>
          <p:cNvPr id="46" name="Group 45"/>
          <p:cNvGrpSpPr/>
          <p:nvPr/>
        </p:nvGrpSpPr>
        <p:grpSpPr>
          <a:xfrm>
            <a:off x="1688931" y="3525392"/>
            <a:ext cx="1769687" cy="3079044"/>
            <a:chOff x="1688931" y="3525392"/>
            <a:chExt cx="1769687" cy="3079044"/>
          </a:xfrm>
        </p:grpSpPr>
        <p:grpSp>
          <p:nvGrpSpPr>
            <p:cNvPr id="47" name="Group 46"/>
            <p:cNvGrpSpPr/>
            <p:nvPr/>
          </p:nvGrpSpPr>
          <p:grpSpPr>
            <a:xfrm>
              <a:off x="1688931" y="5677022"/>
              <a:ext cx="1769687" cy="927414"/>
              <a:chOff x="8330223" y="5599239"/>
              <a:chExt cx="2066233" cy="1082820"/>
            </a:xfrm>
          </p:grpSpPr>
          <p:grpSp>
            <p:nvGrpSpPr>
              <p:cNvPr id="88" name="Group 87"/>
              <p:cNvGrpSpPr/>
              <p:nvPr/>
            </p:nvGrpSpPr>
            <p:grpSpPr>
              <a:xfrm>
                <a:off x="8330223" y="5599239"/>
                <a:ext cx="2066233" cy="1082820"/>
                <a:chOff x="1951037" y="4049747"/>
                <a:chExt cx="2689850" cy="1409630"/>
              </a:xfrm>
            </p:grpSpPr>
            <p:sp>
              <p:nvSpPr>
                <p:cNvPr id="91" name="Rectangle 9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2" name="Right Bracket 9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3" name="Left Bracket 9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90" name="TextBox 8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48" name="Group 47"/>
            <p:cNvGrpSpPr/>
            <p:nvPr/>
          </p:nvGrpSpPr>
          <p:grpSpPr>
            <a:xfrm>
              <a:off x="1688931" y="4601207"/>
              <a:ext cx="1769687" cy="927414"/>
              <a:chOff x="1951037" y="4049747"/>
              <a:chExt cx="2689850" cy="1409630"/>
            </a:xfrm>
          </p:grpSpPr>
          <p:sp>
            <p:nvSpPr>
              <p:cNvPr id="85" name="Rectangle 8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6" name="Right Bracket 8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7" name="Left Bracket 8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49" name="Group 48"/>
            <p:cNvGrpSpPr/>
            <p:nvPr/>
          </p:nvGrpSpPr>
          <p:grpSpPr>
            <a:xfrm>
              <a:off x="1688931" y="3525392"/>
              <a:ext cx="1769687" cy="927414"/>
              <a:chOff x="1951037" y="4049747"/>
              <a:chExt cx="2689850" cy="1409630"/>
            </a:xfrm>
          </p:grpSpPr>
          <p:sp>
            <p:nvSpPr>
              <p:cNvPr id="50" name="Rectangle 4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1" name="Right Bracket 5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2" name="Left Bracket 5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94" name="Group 93"/>
          <p:cNvGrpSpPr/>
          <p:nvPr/>
        </p:nvGrpSpPr>
        <p:grpSpPr>
          <a:xfrm>
            <a:off x="9037624" y="5677022"/>
            <a:ext cx="1769681" cy="927414"/>
            <a:chOff x="8330217" y="5599239"/>
            <a:chExt cx="2066227" cy="1082820"/>
          </a:xfrm>
        </p:grpSpPr>
        <p:grpSp>
          <p:nvGrpSpPr>
            <p:cNvPr id="95" name="Group 94"/>
            <p:cNvGrpSpPr/>
            <p:nvPr/>
          </p:nvGrpSpPr>
          <p:grpSpPr>
            <a:xfrm>
              <a:off x="8330217" y="5599239"/>
              <a:ext cx="2066227" cy="1082820"/>
              <a:chOff x="1951037" y="4049747"/>
              <a:chExt cx="2689850" cy="1409630"/>
            </a:xfrm>
          </p:grpSpPr>
          <p:sp>
            <p:nvSpPr>
              <p:cNvPr id="98" name="Rectangle 9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9" name="Right Bracket 9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0" name="Left Bracket 9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96" name="Picture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97" name="TextBox 96"/>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10.0.14393.1</a:t>
              </a:r>
            </a:p>
          </p:txBody>
        </p:sp>
      </p:grpSp>
      <p:grpSp>
        <p:nvGrpSpPr>
          <p:cNvPr id="101" name="Group 100"/>
          <p:cNvGrpSpPr/>
          <p:nvPr/>
        </p:nvGrpSpPr>
        <p:grpSpPr>
          <a:xfrm>
            <a:off x="9037637" y="4601207"/>
            <a:ext cx="1769687" cy="927414"/>
            <a:chOff x="1951037" y="4049747"/>
            <a:chExt cx="2689850" cy="1409630"/>
          </a:xfrm>
        </p:grpSpPr>
        <p:sp>
          <p:nvSpPr>
            <p:cNvPr id="102" name="Rectangle 10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3" name="Right Bracket 10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4" name="Left Bracket 10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05" name="Group 104"/>
          <p:cNvGrpSpPr/>
          <p:nvPr/>
        </p:nvGrpSpPr>
        <p:grpSpPr>
          <a:xfrm>
            <a:off x="9037637" y="3525392"/>
            <a:ext cx="1769687" cy="927414"/>
            <a:chOff x="1951037" y="4049747"/>
            <a:chExt cx="2689850" cy="1409630"/>
          </a:xfrm>
        </p:grpSpPr>
        <p:sp>
          <p:nvSpPr>
            <p:cNvPr id="106" name="Rectangle 10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7" name="Right Bracket 10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8" name="Left Bracket 10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5432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778949"/>
          </a:xfrm>
        </p:spPr>
        <p:txBody>
          <a:bodyPr vert="horz" wrap="square" lIns="146304" tIns="91440" rIns="146304" bIns="91440" rtlCol="0" anchor="t">
            <a:spAutoFit/>
          </a:bodyPr>
          <a:lstStyle/>
          <a:p>
            <a:pPr marL="0" indent="0">
              <a:buNone/>
            </a:pPr>
            <a:r>
              <a:rPr lang="en-US" sz="3200" dirty="0"/>
              <a:t>Download update in container </a:t>
            </a:r>
          </a:p>
          <a:p>
            <a:pPr marL="0" indent="0">
              <a:buNone/>
            </a:pPr>
            <a:r>
              <a:rPr lang="en-US" sz="3200" dirty="0"/>
              <a:t>When container is stopped update is applied as a new layer</a:t>
            </a:r>
          </a:p>
          <a:p>
            <a:pPr marL="0" indent="0">
              <a:buNone/>
            </a:pPr>
            <a:r>
              <a:rPr lang="en-US" sz="3200" dirty="0">
                <a:latin typeface="Segoe UI Semibold" panose="020B0702040204020203" pitchFamily="34" charset="0"/>
                <a:cs typeface="Segoe UI Semibold" panose="020B0702040204020203" pitchFamily="34" charset="0"/>
              </a:rPr>
              <a:t>Not a recommended practice</a:t>
            </a:r>
          </a:p>
        </p:txBody>
      </p:sp>
      <p:sp>
        <p:nvSpPr>
          <p:cNvPr id="2" name="Title 1"/>
          <p:cNvSpPr>
            <a:spLocks noGrp="1"/>
          </p:cNvSpPr>
          <p:nvPr>
            <p:ph type="title"/>
          </p:nvPr>
        </p:nvSpPr>
        <p:spPr/>
        <p:txBody>
          <a:bodyPr/>
          <a:lstStyle/>
          <a:p>
            <a:r>
              <a:rPr lang="en-US" dirty="0">
                <a:solidFill>
                  <a:schemeClr val="accent3"/>
                </a:solidFill>
              </a:rPr>
              <a:t>Update as New Layer</a:t>
            </a:r>
          </a:p>
        </p:txBody>
      </p:sp>
      <p:grpSp>
        <p:nvGrpSpPr>
          <p:cNvPr id="26" name="Group 25"/>
          <p:cNvGrpSpPr/>
          <p:nvPr/>
        </p:nvGrpSpPr>
        <p:grpSpPr>
          <a:xfrm>
            <a:off x="1688931" y="3525392"/>
            <a:ext cx="1769687" cy="3079044"/>
            <a:chOff x="1688931" y="3525392"/>
            <a:chExt cx="1769687" cy="3079044"/>
          </a:xfrm>
        </p:grpSpPr>
        <p:grpSp>
          <p:nvGrpSpPr>
            <p:cNvPr id="27" name="Group 26"/>
            <p:cNvGrpSpPr/>
            <p:nvPr/>
          </p:nvGrpSpPr>
          <p:grpSpPr>
            <a:xfrm>
              <a:off x="1688931" y="5677022"/>
              <a:ext cx="1769687" cy="927414"/>
              <a:chOff x="8330223" y="5599239"/>
              <a:chExt cx="2066233" cy="1082820"/>
            </a:xfrm>
          </p:grpSpPr>
          <p:grpSp>
            <p:nvGrpSpPr>
              <p:cNvPr id="37" name="Group 36"/>
              <p:cNvGrpSpPr/>
              <p:nvPr/>
            </p:nvGrpSpPr>
            <p:grpSpPr>
              <a:xfrm>
                <a:off x="8330223" y="5599239"/>
                <a:ext cx="2066233" cy="1082820"/>
                <a:chOff x="1951037" y="4049747"/>
                <a:chExt cx="2689850" cy="1409630"/>
              </a:xfrm>
            </p:grpSpPr>
            <p:sp>
              <p:nvSpPr>
                <p:cNvPr id="40" name="Rectangle 3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1" name="Right Bracket 4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Left Bracket 4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39" name="TextBox 38"/>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28" name="Group 27"/>
            <p:cNvGrpSpPr/>
            <p:nvPr/>
          </p:nvGrpSpPr>
          <p:grpSpPr>
            <a:xfrm>
              <a:off x="1688931" y="4601207"/>
              <a:ext cx="1769687" cy="927414"/>
              <a:chOff x="1951037" y="4049747"/>
              <a:chExt cx="2689850" cy="1409630"/>
            </a:xfrm>
          </p:grpSpPr>
          <p:sp>
            <p:nvSpPr>
              <p:cNvPr id="34" name="Rectangle 3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5" name="Right Bracket 3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Left Bracket 3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9" name="Group 28"/>
            <p:cNvGrpSpPr/>
            <p:nvPr/>
          </p:nvGrpSpPr>
          <p:grpSpPr>
            <a:xfrm>
              <a:off x="1688931" y="3525392"/>
              <a:ext cx="1769687" cy="927414"/>
              <a:chOff x="1951037" y="4049747"/>
              <a:chExt cx="2689850" cy="1409630"/>
            </a:xfrm>
          </p:grpSpPr>
          <p:sp>
            <p:nvSpPr>
              <p:cNvPr id="31" name="Rectangle 3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2" name="Right Bracket 3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Left Bracket 3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26939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711238"/>
          </a:xfrm>
        </p:spPr>
        <p:txBody>
          <a:bodyPr vert="horz" wrap="square" lIns="146304" tIns="91440" rIns="146304" bIns="91440" rtlCol="0" anchor="t">
            <a:spAutoFit/>
          </a:bodyPr>
          <a:lstStyle/>
          <a:p>
            <a:pPr marL="0" indent="0">
              <a:buNone/>
            </a:pPr>
            <a:r>
              <a:rPr lang="en-US" sz="3200" dirty="0"/>
              <a:t>Download update in container </a:t>
            </a:r>
          </a:p>
          <a:p>
            <a:pPr marL="0" indent="0">
              <a:buNone/>
            </a:pPr>
            <a:r>
              <a:rPr lang="en-US" sz="3200" dirty="0"/>
              <a:t>When container is stopped update is applied as a new layer</a:t>
            </a:r>
          </a:p>
          <a:p>
            <a:pPr marL="0" indent="0">
              <a:buNone/>
            </a:pPr>
            <a:r>
              <a:rPr lang="en-US" sz="3200" dirty="0">
                <a:latin typeface="Segoe UI Semibold" panose="020B0702040204020203" pitchFamily="34" charset="0"/>
                <a:cs typeface="Segoe UI Semibold" panose="020B0702040204020203" pitchFamily="34" charset="0"/>
              </a:rPr>
              <a:t>Not a recommended practice</a:t>
            </a:r>
          </a:p>
        </p:txBody>
      </p:sp>
      <p:sp>
        <p:nvSpPr>
          <p:cNvPr id="2" name="Title 1"/>
          <p:cNvSpPr>
            <a:spLocks noGrp="1"/>
          </p:cNvSpPr>
          <p:nvPr>
            <p:ph type="title"/>
          </p:nvPr>
        </p:nvSpPr>
        <p:spPr/>
        <p:txBody>
          <a:bodyPr/>
          <a:lstStyle/>
          <a:p>
            <a:r>
              <a:rPr lang="en-US" dirty="0">
                <a:solidFill>
                  <a:schemeClr val="accent3"/>
                </a:solidFill>
              </a:rPr>
              <a:t>Update as New Layer</a:t>
            </a:r>
          </a:p>
        </p:txBody>
      </p:sp>
      <p:sp>
        <p:nvSpPr>
          <p:cNvPr id="30" name="Rectangle 29"/>
          <p:cNvSpPr/>
          <p:nvPr/>
        </p:nvSpPr>
        <p:spPr bwMode="auto">
          <a:xfrm>
            <a:off x="9890869" y="2607993"/>
            <a:ext cx="1605584" cy="397619"/>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3</a:t>
            </a:r>
          </a:p>
        </p:txBody>
      </p:sp>
      <p:grpSp>
        <p:nvGrpSpPr>
          <p:cNvPr id="21" name="Group 20"/>
          <p:cNvGrpSpPr/>
          <p:nvPr/>
        </p:nvGrpSpPr>
        <p:grpSpPr>
          <a:xfrm>
            <a:off x="1688931" y="3525392"/>
            <a:ext cx="1769687" cy="3079044"/>
            <a:chOff x="1688931" y="3525392"/>
            <a:chExt cx="1769687" cy="3079044"/>
          </a:xfrm>
        </p:grpSpPr>
        <p:grpSp>
          <p:nvGrpSpPr>
            <p:cNvPr id="22" name="Group 21"/>
            <p:cNvGrpSpPr/>
            <p:nvPr/>
          </p:nvGrpSpPr>
          <p:grpSpPr>
            <a:xfrm>
              <a:off x="1688931" y="5677022"/>
              <a:ext cx="1769687" cy="927414"/>
              <a:chOff x="8330223" y="5599239"/>
              <a:chExt cx="2066233" cy="1082820"/>
            </a:xfrm>
          </p:grpSpPr>
          <p:grpSp>
            <p:nvGrpSpPr>
              <p:cNvPr id="48" name="Group 47"/>
              <p:cNvGrpSpPr/>
              <p:nvPr/>
            </p:nvGrpSpPr>
            <p:grpSpPr>
              <a:xfrm>
                <a:off x="8330223" y="5599239"/>
                <a:ext cx="2066233" cy="1082820"/>
                <a:chOff x="1951037" y="4049747"/>
                <a:chExt cx="2689850" cy="1409630"/>
              </a:xfrm>
            </p:grpSpPr>
            <p:sp>
              <p:nvSpPr>
                <p:cNvPr id="51" name="Rectangle 5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2" name="Right Bracket 5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3" name="Left Bracket 5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50" name="TextBox 4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23" name="Group 22"/>
            <p:cNvGrpSpPr/>
            <p:nvPr/>
          </p:nvGrpSpPr>
          <p:grpSpPr>
            <a:xfrm>
              <a:off x="1688931" y="4601207"/>
              <a:ext cx="1769687" cy="927414"/>
              <a:chOff x="1951037" y="4049747"/>
              <a:chExt cx="2689850" cy="1409630"/>
            </a:xfrm>
          </p:grpSpPr>
          <p:sp>
            <p:nvSpPr>
              <p:cNvPr id="45" name="Rectangle 4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6" name="Right Bracket 4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7" name="Left Bracket 4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4" name="Group 23"/>
            <p:cNvGrpSpPr/>
            <p:nvPr/>
          </p:nvGrpSpPr>
          <p:grpSpPr>
            <a:xfrm>
              <a:off x="1688931" y="3525392"/>
              <a:ext cx="1769687" cy="927414"/>
              <a:chOff x="1951037" y="4049747"/>
              <a:chExt cx="2689850" cy="1409630"/>
            </a:xfrm>
          </p:grpSpPr>
          <p:sp>
            <p:nvSpPr>
              <p:cNvPr id="25" name="Rectangle 2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3" name="Right Bracket 4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4" name="Left Bracket 4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54" name="Group 53"/>
          <p:cNvGrpSpPr/>
          <p:nvPr/>
        </p:nvGrpSpPr>
        <p:grpSpPr>
          <a:xfrm>
            <a:off x="9037637" y="5677022"/>
            <a:ext cx="1769687" cy="927414"/>
            <a:chOff x="8330223" y="5599239"/>
            <a:chExt cx="2066233" cy="1082820"/>
          </a:xfrm>
        </p:grpSpPr>
        <p:grpSp>
          <p:nvGrpSpPr>
            <p:cNvPr id="55" name="Group 54"/>
            <p:cNvGrpSpPr/>
            <p:nvPr/>
          </p:nvGrpSpPr>
          <p:grpSpPr>
            <a:xfrm>
              <a:off x="8330223" y="5599239"/>
              <a:ext cx="2066233" cy="1082820"/>
              <a:chOff x="1951037" y="4049747"/>
              <a:chExt cx="2689850" cy="1409630"/>
            </a:xfrm>
          </p:grpSpPr>
          <p:sp>
            <p:nvSpPr>
              <p:cNvPr id="58" name="Rectangle 5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9" name="Right Bracket 5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0" name="Left Bracket 5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57" name="TextBox 56"/>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61" name="Group 60"/>
          <p:cNvGrpSpPr/>
          <p:nvPr/>
        </p:nvGrpSpPr>
        <p:grpSpPr>
          <a:xfrm>
            <a:off x="3550921" y="5769094"/>
            <a:ext cx="5406922" cy="742870"/>
            <a:chOff x="3550921" y="5769094"/>
            <a:chExt cx="5406922" cy="742870"/>
          </a:xfrm>
        </p:grpSpPr>
        <p:sp>
          <p:nvSpPr>
            <p:cNvPr id="62"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grpSp>
    </p:spTree>
    <p:extLst>
      <p:ext uri="{BB962C8B-B14F-4D97-AF65-F5344CB8AC3E}">
        <p14:creationId xmlns:p14="http://schemas.microsoft.com/office/powerpoint/2010/main" val="123394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250"/>
                                        <p:tgtEl>
                                          <p:spTgt spid="6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339650"/>
          </a:xfrm>
        </p:spPr>
        <p:txBody>
          <a:bodyPr/>
          <a:lstStyle/>
          <a:p>
            <a:r>
              <a:rPr lang="en-US" dirty="0"/>
              <a:t>Introduce Windows Containers </a:t>
            </a:r>
          </a:p>
          <a:p>
            <a:r>
              <a:rPr lang="en-US" dirty="0"/>
              <a:t>Understand the Microsoft and Docker Partnership</a:t>
            </a:r>
          </a:p>
          <a:p>
            <a:r>
              <a:rPr lang="en-US" dirty="0"/>
              <a:t>Explore Windows Container Images</a:t>
            </a:r>
          </a:p>
          <a:p>
            <a:r>
              <a:rPr lang="en-US" dirty="0"/>
              <a:t>Work with </a:t>
            </a:r>
            <a:r>
              <a:rPr lang="en-US"/>
              <a:t>Dockerfiles</a:t>
            </a:r>
            <a:endParaRPr lang="en-US" dirty="0"/>
          </a:p>
          <a:p>
            <a:r>
              <a:rPr lang="en-US" dirty="0"/>
              <a:t>Build and run a variety of Windows containers</a:t>
            </a:r>
          </a:p>
          <a:p>
            <a:r>
              <a:rPr lang="en-US" dirty="0"/>
              <a:t>Learn about Visual Studio Support for Docker</a:t>
            </a:r>
          </a:p>
          <a:p>
            <a:r>
              <a:rPr lang="en-US" dirty="0"/>
              <a:t>Understand how to perform container updates</a:t>
            </a:r>
          </a:p>
        </p:txBody>
      </p:sp>
      <p:sp>
        <p:nvSpPr>
          <p:cNvPr id="2" name="Title 1"/>
          <p:cNvSpPr>
            <a:spLocks noGrp="1"/>
          </p:cNvSpPr>
          <p:nvPr>
            <p:ph type="title"/>
          </p:nvPr>
        </p:nvSpPr>
        <p:spPr/>
        <p:txBody>
          <a:bodyPr/>
          <a:lstStyle/>
          <a:p>
            <a:r>
              <a:rPr lang="en-US" dirty="0">
                <a:solidFill>
                  <a:schemeClr val="accent3"/>
                </a:solidFill>
              </a:rPr>
              <a:t>Objectives</a:t>
            </a:r>
            <a:endParaRPr lang="en-US" sz="4000"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711238"/>
          </a:xfrm>
        </p:spPr>
        <p:txBody>
          <a:bodyPr vert="horz" wrap="square" lIns="146304" tIns="91440" rIns="146304" bIns="91440" rtlCol="0" anchor="t">
            <a:spAutoFit/>
          </a:bodyPr>
          <a:lstStyle/>
          <a:p>
            <a:pPr marL="0" indent="0">
              <a:buNone/>
            </a:pPr>
            <a:r>
              <a:rPr lang="en-US" sz="3200" dirty="0"/>
              <a:t>Download update in container </a:t>
            </a:r>
          </a:p>
          <a:p>
            <a:pPr marL="0" indent="0">
              <a:buNone/>
            </a:pPr>
            <a:r>
              <a:rPr lang="en-US" sz="3200" dirty="0"/>
              <a:t>When container is stopped update is applied as a new layer</a:t>
            </a:r>
          </a:p>
          <a:p>
            <a:pPr marL="0" indent="0">
              <a:buNone/>
            </a:pPr>
            <a:r>
              <a:rPr lang="en-US" sz="3200" dirty="0">
                <a:latin typeface="Segoe UI Semibold" panose="020B0702040204020203" pitchFamily="34" charset="0"/>
                <a:cs typeface="Segoe UI Semibold" panose="020B0702040204020203" pitchFamily="34" charset="0"/>
              </a:rPr>
              <a:t>Not a recommended practice</a:t>
            </a:r>
          </a:p>
        </p:txBody>
      </p:sp>
      <p:sp>
        <p:nvSpPr>
          <p:cNvPr id="2" name="Title 1"/>
          <p:cNvSpPr>
            <a:spLocks noGrp="1"/>
          </p:cNvSpPr>
          <p:nvPr>
            <p:ph type="title"/>
          </p:nvPr>
        </p:nvSpPr>
        <p:spPr/>
        <p:txBody>
          <a:bodyPr/>
          <a:lstStyle/>
          <a:p>
            <a:r>
              <a:rPr lang="en-US" dirty="0">
                <a:solidFill>
                  <a:schemeClr val="accent3"/>
                </a:solidFill>
              </a:rPr>
              <a:t>Update as New Layer</a:t>
            </a:r>
          </a:p>
        </p:txBody>
      </p:sp>
      <p:sp>
        <p:nvSpPr>
          <p:cNvPr id="30" name="Rectangle 29"/>
          <p:cNvSpPr/>
          <p:nvPr/>
        </p:nvSpPr>
        <p:spPr bwMode="auto">
          <a:xfrm>
            <a:off x="9890869" y="2607993"/>
            <a:ext cx="1605584" cy="397619"/>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3</a:t>
            </a:r>
          </a:p>
        </p:txBody>
      </p:sp>
      <p:grpSp>
        <p:nvGrpSpPr>
          <p:cNvPr id="21" name="Group 20"/>
          <p:cNvGrpSpPr/>
          <p:nvPr/>
        </p:nvGrpSpPr>
        <p:grpSpPr>
          <a:xfrm>
            <a:off x="1688931" y="3525392"/>
            <a:ext cx="1769687" cy="3079044"/>
            <a:chOff x="1688931" y="3525392"/>
            <a:chExt cx="1769687" cy="3079044"/>
          </a:xfrm>
        </p:grpSpPr>
        <p:grpSp>
          <p:nvGrpSpPr>
            <p:cNvPr id="22" name="Group 21"/>
            <p:cNvGrpSpPr/>
            <p:nvPr/>
          </p:nvGrpSpPr>
          <p:grpSpPr>
            <a:xfrm>
              <a:off x="1688931" y="5677022"/>
              <a:ext cx="1769687" cy="927414"/>
              <a:chOff x="8330223" y="5599239"/>
              <a:chExt cx="2066233" cy="1082820"/>
            </a:xfrm>
          </p:grpSpPr>
          <p:grpSp>
            <p:nvGrpSpPr>
              <p:cNvPr id="48" name="Group 47"/>
              <p:cNvGrpSpPr/>
              <p:nvPr/>
            </p:nvGrpSpPr>
            <p:grpSpPr>
              <a:xfrm>
                <a:off x="8330223" y="5599239"/>
                <a:ext cx="2066233" cy="1082820"/>
                <a:chOff x="1951037" y="4049747"/>
                <a:chExt cx="2689850" cy="1409630"/>
              </a:xfrm>
            </p:grpSpPr>
            <p:sp>
              <p:nvSpPr>
                <p:cNvPr id="51" name="Rectangle 5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2" name="Right Bracket 5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3" name="Left Bracket 5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50" name="TextBox 4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23" name="Group 22"/>
            <p:cNvGrpSpPr/>
            <p:nvPr/>
          </p:nvGrpSpPr>
          <p:grpSpPr>
            <a:xfrm>
              <a:off x="1688931" y="4601207"/>
              <a:ext cx="1769687" cy="927414"/>
              <a:chOff x="1951037" y="4049747"/>
              <a:chExt cx="2689850" cy="1409630"/>
            </a:xfrm>
          </p:grpSpPr>
          <p:sp>
            <p:nvSpPr>
              <p:cNvPr id="45" name="Rectangle 4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6" name="Right Bracket 4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7" name="Left Bracket 4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4" name="Group 23"/>
            <p:cNvGrpSpPr/>
            <p:nvPr/>
          </p:nvGrpSpPr>
          <p:grpSpPr>
            <a:xfrm>
              <a:off x="1688931" y="3525392"/>
              <a:ext cx="1769687" cy="927414"/>
              <a:chOff x="1951037" y="4049747"/>
              <a:chExt cx="2689850" cy="1409630"/>
            </a:xfrm>
          </p:grpSpPr>
          <p:sp>
            <p:nvSpPr>
              <p:cNvPr id="25" name="Rectangle 2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3" name="Right Bracket 4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4" name="Left Bracket 4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54" name="Group 53"/>
          <p:cNvGrpSpPr/>
          <p:nvPr/>
        </p:nvGrpSpPr>
        <p:grpSpPr>
          <a:xfrm>
            <a:off x="9037637" y="5677022"/>
            <a:ext cx="1769687" cy="927414"/>
            <a:chOff x="8330223" y="5599239"/>
            <a:chExt cx="2066233" cy="1082820"/>
          </a:xfrm>
        </p:grpSpPr>
        <p:grpSp>
          <p:nvGrpSpPr>
            <p:cNvPr id="55" name="Group 54"/>
            <p:cNvGrpSpPr/>
            <p:nvPr/>
          </p:nvGrpSpPr>
          <p:grpSpPr>
            <a:xfrm>
              <a:off x="8330223" y="5599239"/>
              <a:ext cx="2066233" cy="1082820"/>
              <a:chOff x="1951037" y="4049747"/>
              <a:chExt cx="2689850" cy="1409630"/>
            </a:xfrm>
          </p:grpSpPr>
          <p:sp>
            <p:nvSpPr>
              <p:cNvPr id="58" name="Rectangle 5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9" name="Right Bracket 5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0" name="Left Bracket 5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57" name="TextBox 56"/>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61" name="Group 60"/>
          <p:cNvGrpSpPr/>
          <p:nvPr/>
        </p:nvGrpSpPr>
        <p:grpSpPr>
          <a:xfrm>
            <a:off x="9037637" y="4601207"/>
            <a:ext cx="1769687" cy="927414"/>
            <a:chOff x="1951037" y="4049747"/>
            <a:chExt cx="2689850" cy="1409630"/>
          </a:xfrm>
        </p:grpSpPr>
        <p:sp>
          <p:nvSpPr>
            <p:cNvPr id="62" name="Rectangle 6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3" name="Right Bracket 6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4" name="Left Bracket 6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5" name="Group 64"/>
          <p:cNvGrpSpPr/>
          <p:nvPr/>
        </p:nvGrpSpPr>
        <p:grpSpPr>
          <a:xfrm>
            <a:off x="9037637" y="3525392"/>
            <a:ext cx="1769687" cy="927414"/>
            <a:chOff x="1951037" y="4049747"/>
            <a:chExt cx="2689850" cy="1409630"/>
          </a:xfrm>
        </p:grpSpPr>
        <p:sp>
          <p:nvSpPr>
            <p:cNvPr id="66" name="Rectangle 6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7" name="Right Bracket 6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8" name="Left Bracket 6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69"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70" name="TextBox 69"/>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grpSp>
        <p:nvGrpSpPr>
          <p:cNvPr id="71" name="Group 70"/>
          <p:cNvGrpSpPr/>
          <p:nvPr/>
        </p:nvGrpSpPr>
        <p:grpSpPr>
          <a:xfrm>
            <a:off x="3550921" y="4693281"/>
            <a:ext cx="5406922" cy="742870"/>
            <a:chOff x="3550921" y="4693281"/>
            <a:chExt cx="5406922" cy="742870"/>
          </a:xfrm>
        </p:grpSpPr>
        <p:sp>
          <p:nvSpPr>
            <p:cNvPr id="72"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3551237" y="4820033"/>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grpSp>
      <p:grpSp>
        <p:nvGrpSpPr>
          <p:cNvPr id="74" name="Group 73"/>
          <p:cNvGrpSpPr/>
          <p:nvPr/>
        </p:nvGrpSpPr>
        <p:grpSpPr>
          <a:xfrm>
            <a:off x="3550921" y="3573462"/>
            <a:ext cx="5406922" cy="742870"/>
            <a:chOff x="3550921" y="3573462"/>
            <a:chExt cx="5406922" cy="742870"/>
          </a:xfrm>
        </p:grpSpPr>
        <p:sp>
          <p:nvSpPr>
            <p:cNvPr id="75"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76" name="TextBox 75"/>
            <p:cNvSpPr txBox="1"/>
            <p:nvPr/>
          </p:nvSpPr>
          <p:spPr>
            <a:xfrm>
              <a:off x="3551237" y="369369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grpSp>
    </p:spTree>
    <p:extLst>
      <p:ext uri="{BB962C8B-B14F-4D97-AF65-F5344CB8AC3E}">
        <p14:creationId xmlns:p14="http://schemas.microsoft.com/office/powerpoint/2010/main" val="37822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1250"/>
                                        <p:tgtEl>
                                          <p:spTgt spid="7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1250"/>
                                        <p:tgtEl>
                                          <p:spTgt spid="7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711238"/>
          </a:xfrm>
        </p:spPr>
        <p:txBody>
          <a:bodyPr vert="horz" wrap="square" lIns="146304" tIns="91440" rIns="146304" bIns="91440" rtlCol="0" anchor="t">
            <a:spAutoFit/>
          </a:bodyPr>
          <a:lstStyle/>
          <a:p>
            <a:pPr marL="0" indent="0">
              <a:buNone/>
            </a:pPr>
            <a:r>
              <a:rPr lang="en-US" sz="3200" dirty="0"/>
              <a:t>Download update in container </a:t>
            </a:r>
          </a:p>
          <a:p>
            <a:pPr marL="0" indent="0">
              <a:buNone/>
            </a:pPr>
            <a:r>
              <a:rPr lang="en-US" sz="3200" dirty="0"/>
              <a:t>When container is stopped update is applied as a new layer</a:t>
            </a:r>
          </a:p>
          <a:p>
            <a:pPr marL="0" indent="0">
              <a:buNone/>
            </a:pPr>
            <a:r>
              <a:rPr lang="en-US" sz="3200" dirty="0">
                <a:latin typeface="Segoe UI Semibold" panose="020B0702040204020203" pitchFamily="34" charset="0"/>
                <a:cs typeface="Segoe UI Semibold" panose="020B0702040204020203" pitchFamily="34" charset="0"/>
              </a:rPr>
              <a:t>Not a recommended practice</a:t>
            </a:r>
          </a:p>
        </p:txBody>
      </p:sp>
      <p:sp>
        <p:nvSpPr>
          <p:cNvPr id="2" name="Title 1"/>
          <p:cNvSpPr>
            <a:spLocks noGrp="1"/>
          </p:cNvSpPr>
          <p:nvPr>
            <p:ph type="title"/>
          </p:nvPr>
        </p:nvSpPr>
        <p:spPr/>
        <p:txBody>
          <a:bodyPr/>
          <a:lstStyle/>
          <a:p>
            <a:r>
              <a:rPr lang="en-US" dirty="0">
                <a:solidFill>
                  <a:schemeClr val="accent3"/>
                </a:solidFill>
              </a:rPr>
              <a:t>Update as New Layer</a:t>
            </a:r>
          </a:p>
        </p:txBody>
      </p:sp>
      <p:grpSp>
        <p:nvGrpSpPr>
          <p:cNvPr id="77" name="Group 76"/>
          <p:cNvGrpSpPr/>
          <p:nvPr/>
        </p:nvGrpSpPr>
        <p:grpSpPr>
          <a:xfrm>
            <a:off x="1688931" y="3525392"/>
            <a:ext cx="1769687" cy="3079044"/>
            <a:chOff x="1688931" y="3525392"/>
            <a:chExt cx="1769687" cy="3079044"/>
          </a:xfrm>
        </p:grpSpPr>
        <p:grpSp>
          <p:nvGrpSpPr>
            <p:cNvPr id="78" name="Group 77"/>
            <p:cNvGrpSpPr/>
            <p:nvPr/>
          </p:nvGrpSpPr>
          <p:grpSpPr>
            <a:xfrm>
              <a:off x="1688931" y="5677022"/>
              <a:ext cx="1769687" cy="927414"/>
              <a:chOff x="8330223" y="5599239"/>
              <a:chExt cx="2066233" cy="1082820"/>
            </a:xfrm>
          </p:grpSpPr>
          <p:grpSp>
            <p:nvGrpSpPr>
              <p:cNvPr id="87" name="Group 86"/>
              <p:cNvGrpSpPr/>
              <p:nvPr/>
            </p:nvGrpSpPr>
            <p:grpSpPr>
              <a:xfrm>
                <a:off x="8330223" y="5599239"/>
                <a:ext cx="2066233" cy="1082820"/>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88" name="Pictur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9" name="TextBox 88"/>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79" name="Group 78"/>
            <p:cNvGrpSpPr/>
            <p:nvPr/>
          </p:nvGrpSpPr>
          <p:grpSpPr>
            <a:xfrm>
              <a:off x="1688931" y="4601207"/>
              <a:ext cx="1769687" cy="927414"/>
              <a:chOff x="1951037" y="4049747"/>
              <a:chExt cx="2689850" cy="1409630"/>
            </a:xfrm>
          </p:grpSpPr>
          <p:sp>
            <p:nvSpPr>
              <p:cNvPr id="84" name="Rectangle 8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5" name="Right Bracket 8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6" name="Left Bracket 8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80" name="Group 79"/>
            <p:cNvGrpSpPr/>
            <p:nvPr/>
          </p:nvGrpSpPr>
          <p:grpSpPr>
            <a:xfrm>
              <a:off x="1688931" y="3525392"/>
              <a:ext cx="1769687" cy="927414"/>
              <a:chOff x="1951037" y="4049747"/>
              <a:chExt cx="2689850" cy="1409630"/>
            </a:xfrm>
          </p:grpSpPr>
          <p:sp>
            <p:nvSpPr>
              <p:cNvPr id="81" name="Rectangle 8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2" name="Right Bracket 8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3" name="Left Bracket 8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93" name="Group 92"/>
          <p:cNvGrpSpPr/>
          <p:nvPr/>
        </p:nvGrpSpPr>
        <p:grpSpPr>
          <a:xfrm>
            <a:off x="9037637" y="5677022"/>
            <a:ext cx="1769687" cy="927414"/>
            <a:chOff x="8330223" y="5599239"/>
            <a:chExt cx="2066233" cy="1082820"/>
          </a:xfrm>
        </p:grpSpPr>
        <p:grpSp>
          <p:nvGrpSpPr>
            <p:cNvPr id="94" name="Group 93"/>
            <p:cNvGrpSpPr/>
            <p:nvPr/>
          </p:nvGrpSpPr>
          <p:grpSpPr>
            <a:xfrm>
              <a:off x="8330223" y="5599239"/>
              <a:ext cx="2066233" cy="1082820"/>
              <a:chOff x="1951037" y="4049747"/>
              <a:chExt cx="2689850" cy="1409630"/>
            </a:xfrm>
          </p:grpSpPr>
          <p:sp>
            <p:nvSpPr>
              <p:cNvPr id="97" name="Rectangle 9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8" name="Right Bracket 9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9" name="Left Bracket 9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95" name="Picture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96" name="TextBox 95"/>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chemeClr val="bg1"/>
                  </a:solidFill>
                  <a:effectLst/>
                  <a:uLnTx/>
                  <a:uFillTx/>
                </a:rPr>
                <a:t>10.0.14393.0</a:t>
              </a:r>
            </a:p>
          </p:txBody>
        </p:sp>
      </p:grpSp>
      <p:grpSp>
        <p:nvGrpSpPr>
          <p:cNvPr id="100" name="Group 99"/>
          <p:cNvGrpSpPr/>
          <p:nvPr/>
        </p:nvGrpSpPr>
        <p:grpSpPr>
          <a:xfrm>
            <a:off x="9037637" y="4601207"/>
            <a:ext cx="1769687" cy="927414"/>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04" name="Group 103"/>
          <p:cNvGrpSpPr/>
          <p:nvPr/>
        </p:nvGrpSpPr>
        <p:grpSpPr>
          <a:xfrm>
            <a:off x="9037637" y="3525392"/>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08" name="Group 107"/>
          <p:cNvGrpSpPr/>
          <p:nvPr/>
        </p:nvGrpSpPr>
        <p:grpSpPr>
          <a:xfrm>
            <a:off x="9033144" y="243046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KB123456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12"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13"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14"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15" name="TextBox 114"/>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sp>
        <p:nvSpPr>
          <p:cNvPr id="116" name="TextBox 115"/>
          <p:cNvSpPr txBox="1"/>
          <p:nvPr/>
        </p:nvSpPr>
        <p:spPr>
          <a:xfrm>
            <a:off x="3551237" y="4820033"/>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sp>
        <p:nvSpPr>
          <p:cNvPr id="117" name="TextBox 116"/>
          <p:cNvSpPr txBox="1"/>
          <p:nvPr/>
        </p:nvSpPr>
        <p:spPr>
          <a:xfrm>
            <a:off x="3551237" y="369369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bg1"/>
                </a:solidFill>
                <a:effectLst/>
                <a:uLnTx/>
                <a:uFillTx/>
              </a:rPr>
              <a:t>Same Image</a:t>
            </a:r>
          </a:p>
        </p:txBody>
      </p:sp>
    </p:spTree>
    <p:extLst>
      <p:ext uri="{BB962C8B-B14F-4D97-AF65-F5344CB8AC3E}">
        <p14:creationId xmlns:p14="http://schemas.microsoft.com/office/powerpoint/2010/main" val="78088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27AF87C-06E8-4A32-85FA-8FA925643489}"/>
              </a:ext>
            </a:extLst>
          </p:cNvPr>
          <p:cNvSpPr>
            <a:spLocks noGrp="1"/>
          </p:cNvSpPr>
          <p:nvPr>
            <p:ph type="body" sz="quarter" idx="10"/>
          </p:nvPr>
        </p:nvSpPr>
        <p:spPr>
          <a:xfrm>
            <a:off x="274638" y="1212850"/>
            <a:ext cx="11887200" cy="1077218"/>
          </a:xfrm>
        </p:spPr>
        <p:txBody>
          <a:bodyPr/>
          <a:lstStyle/>
          <a:p>
            <a:pPr marL="742950" indent="-742950">
              <a:spcAft>
                <a:spcPts val="1200"/>
              </a:spcAft>
              <a:buFont typeface="+mj-lt"/>
              <a:buAutoNum type="arabicPeriod"/>
            </a:pPr>
            <a:r>
              <a:rPr lang="en-US" sz="2400" dirty="0"/>
              <a:t>Dockerfile.{purpose} to use for environments </a:t>
            </a:r>
          </a:p>
          <a:p>
            <a:pPr marL="742950" indent="-742950">
              <a:spcAft>
                <a:spcPts val="1200"/>
              </a:spcAft>
              <a:buFont typeface="+mj-lt"/>
              <a:buAutoNum type="arabicPeriod"/>
            </a:pPr>
            <a:r>
              <a:rPr lang="en-US" sz="2400" dirty="0"/>
              <a:t>Dockerfile: must compile application first</a:t>
            </a:r>
          </a:p>
        </p:txBody>
      </p:sp>
      <p:sp>
        <p:nvSpPr>
          <p:cNvPr id="2" name="Title 1"/>
          <p:cNvSpPr>
            <a:spLocks noGrp="1"/>
          </p:cNvSpPr>
          <p:nvPr>
            <p:ph type="title"/>
          </p:nvPr>
        </p:nvSpPr>
        <p:spPr/>
        <p:txBody>
          <a:bodyPr/>
          <a:lstStyle/>
          <a:p>
            <a:r>
              <a:rPr lang="en-US" dirty="0">
                <a:solidFill>
                  <a:schemeClr val="accent3"/>
                </a:solidFill>
              </a:rPr>
              <a:t>Pre-Multistage Dockerfile</a:t>
            </a:r>
          </a:p>
        </p:txBody>
      </p:sp>
      <p:pic>
        <p:nvPicPr>
          <p:cNvPr id="4" name="Picture 3">
            <a:extLst>
              <a:ext uri="{FF2B5EF4-FFF2-40B4-BE49-F238E27FC236}">
                <a16:creationId xmlns:a16="http://schemas.microsoft.com/office/drawing/2014/main" id="{BA8E5C2E-FA0E-4FD3-9B45-5E54B351D308}"/>
              </a:ext>
            </a:extLst>
          </p:cNvPr>
          <p:cNvPicPr>
            <a:picLocks noChangeAspect="1"/>
          </p:cNvPicPr>
          <p:nvPr/>
        </p:nvPicPr>
        <p:blipFill>
          <a:blip r:embed="rId3"/>
          <a:stretch>
            <a:fillRect/>
          </a:stretch>
        </p:blipFill>
        <p:spPr>
          <a:xfrm>
            <a:off x="2061094" y="5144285"/>
            <a:ext cx="8314286" cy="1714286"/>
          </a:xfrm>
          <a:prstGeom prst="rect">
            <a:avLst/>
          </a:prstGeom>
        </p:spPr>
      </p:pic>
      <p:pic>
        <p:nvPicPr>
          <p:cNvPr id="5" name="Picture 4">
            <a:extLst>
              <a:ext uri="{FF2B5EF4-FFF2-40B4-BE49-F238E27FC236}">
                <a16:creationId xmlns:a16="http://schemas.microsoft.com/office/drawing/2014/main" id="{5AC72591-2A5E-4FEE-AA49-0D2A9FB0B208}"/>
              </a:ext>
            </a:extLst>
          </p:cNvPr>
          <p:cNvPicPr>
            <a:picLocks noChangeAspect="1"/>
          </p:cNvPicPr>
          <p:nvPr/>
        </p:nvPicPr>
        <p:blipFill>
          <a:blip r:embed="rId4"/>
          <a:stretch>
            <a:fillRect/>
          </a:stretch>
        </p:blipFill>
        <p:spPr>
          <a:xfrm>
            <a:off x="2722999" y="2290068"/>
            <a:ext cx="6990476" cy="2609524"/>
          </a:xfrm>
          <a:prstGeom prst="rect">
            <a:avLst/>
          </a:prstGeom>
        </p:spPr>
      </p:pic>
    </p:spTree>
    <p:extLst>
      <p:ext uri="{BB962C8B-B14F-4D97-AF65-F5344CB8AC3E}">
        <p14:creationId xmlns:p14="http://schemas.microsoft.com/office/powerpoint/2010/main" val="13038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351139"/>
          </a:xfrm>
        </p:spPr>
        <p:txBody>
          <a:bodyPr/>
          <a:lstStyle/>
          <a:p>
            <a:pPr>
              <a:spcAft>
                <a:spcPts val="1200"/>
              </a:spcAft>
            </a:pPr>
            <a:r>
              <a:rPr lang="en-US" sz="1800" dirty="0"/>
              <a:t>Use multiple FROM statements in your </a:t>
            </a:r>
            <a:r>
              <a:rPr lang="en-US" sz="1800" dirty="0" err="1"/>
              <a:t>Dockerfile</a:t>
            </a:r>
            <a:endParaRPr lang="en-US" sz="1800" dirty="0"/>
          </a:p>
          <a:p>
            <a:pPr>
              <a:spcAft>
                <a:spcPts val="1200"/>
              </a:spcAft>
            </a:pPr>
            <a:r>
              <a:rPr lang="en-US" sz="1800" dirty="0"/>
              <a:t>Each FROM begins a new stage of the build and can use a different base image</a:t>
            </a:r>
          </a:p>
          <a:p>
            <a:pPr>
              <a:spcAft>
                <a:spcPts val="1200"/>
              </a:spcAft>
            </a:pPr>
            <a:r>
              <a:rPr lang="en-US" sz="1800" dirty="0"/>
              <a:t>Selectively copy artifacts from one stage to another</a:t>
            </a:r>
            <a:endParaRPr lang="en-US" sz="1400" dirty="0"/>
          </a:p>
        </p:txBody>
      </p:sp>
      <p:sp>
        <p:nvSpPr>
          <p:cNvPr id="2" name="Title 1"/>
          <p:cNvSpPr>
            <a:spLocks noGrp="1"/>
          </p:cNvSpPr>
          <p:nvPr>
            <p:ph type="title"/>
          </p:nvPr>
        </p:nvSpPr>
        <p:spPr/>
        <p:txBody>
          <a:bodyPr/>
          <a:lstStyle/>
          <a:p>
            <a:r>
              <a:rPr lang="en-US" dirty="0">
                <a:solidFill>
                  <a:schemeClr val="accent3"/>
                </a:solidFill>
              </a:rPr>
              <a:t>Multistage Dockerfile (Docker 17.5)</a:t>
            </a:r>
          </a:p>
        </p:txBody>
      </p:sp>
      <p:pic>
        <p:nvPicPr>
          <p:cNvPr id="5" name="Picture 4">
            <a:extLst>
              <a:ext uri="{FF2B5EF4-FFF2-40B4-BE49-F238E27FC236}">
                <a16:creationId xmlns:a16="http://schemas.microsoft.com/office/drawing/2014/main" id="{627944DA-1347-4A0B-B1DC-C4D18AF81C63}"/>
              </a:ext>
            </a:extLst>
          </p:cNvPr>
          <p:cNvPicPr>
            <a:picLocks noChangeAspect="1"/>
          </p:cNvPicPr>
          <p:nvPr/>
        </p:nvPicPr>
        <p:blipFill>
          <a:blip r:embed="rId3"/>
          <a:stretch>
            <a:fillRect/>
          </a:stretch>
        </p:blipFill>
        <p:spPr>
          <a:xfrm>
            <a:off x="2882112" y="2563989"/>
            <a:ext cx="6672250" cy="4260259"/>
          </a:xfrm>
          <a:prstGeom prst="rect">
            <a:avLst/>
          </a:prstGeom>
        </p:spPr>
      </p:pic>
    </p:spTree>
    <p:extLst>
      <p:ext uri="{BB962C8B-B14F-4D97-AF65-F5344CB8AC3E}">
        <p14:creationId xmlns:p14="http://schemas.microsoft.com/office/powerpoint/2010/main" val="376096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384995"/>
          </a:xfrm>
        </p:spPr>
        <p:txBody>
          <a:bodyPr/>
          <a:lstStyle/>
          <a:p>
            <a:r>
              <a:rPr lang="en-US" altLang="en-US" sz="2000" dirty="0"/>
              <a:t>Debug a specific build stage</a:t>
            </a:r>
          </a:p>
          <a:p>
            <a:pPr defTabSz="914400" eaLnBrk="0" fontAlgn="base" hangingPunct="0">
              <a:lnSpc>
                <a:spcPct val="100000"/>
              </a:lnSpc>
              <a:spcBef>
                <a:spcPct val="0"/>
              </a:spcBef>
              <a:spcAft>
                <a:spcPct val="0"/>
              </a:spcAft>
              <a:buSzTx/>
            </a:pPr>
            <a:r>
              <a:rPr lang="en-US" altLang="en-US" sz="2000" dirty="0"/>
              <a:t>Use a debug stage with all debugging symbols or tools enabled, and a lean production stage</a:t>
            </a:r>
          </a:p>
          <a:p>
            <a:pPr defTabSz="914400" eaLnBrk="0" fontAlgn="base" hangingPunct="0">
              <a:lnSpc>
                <a:spcPct val="100000"/>
              </a:lnSpc>
              <a:spcBef>
                <a:spcPct val="0"/>
              </a:spcBef>
              <a:spcAft>
                <a:spcPct val="0"/>
              </a:spcAft>
              <a:buSzTx/>
            </a:pPr>
            <a:r>
              <a:rPr lang="en-US" altLang="en-US" sz="2000" dirty="0"/>
              <a:t>Use a testing stage in which your app gets populated with test data, but building for production using a different stage which uses real data</a:t>
            </a:r>
          </a:p>
        </p:txBody>
      </p:sp>
      <p:sp>
        <p:nvSpPr>
          <p:cNvPr id="2" name="Title 1"/>
          <p:cNvSpPr>
            <a:spLocks noGrp="1"/>
          </p:cNvSpPr>
          <p:nvPr>
            <p:ph type="title"/>
          </p:nvPr>
        </p:nvSpPr>
        <p:spPr/>
        <p:txBody>
          <a:bodyPr/>
          <a:lstStyle/>
          <a:p>
            <a:r>
              <a:rPr lang="en-US" dirty="0"/>
              <a:t>Target a specific build stage</a:t>
            </a:r>
          </a:p>
        </p:txBody>
      </p:sp>
      <p:sp>
        <p:nvSpPr>
          <p:cNvPr id="5" name="Rectangle 1">
            <a:extLst>
              <a:ext uri="{FF2B5EF4-FFF2-40B4-BE49-F238E27FC236}">
                <a16:creationId xmlns:a16="http://schemas.microsoft.com/office/drawing/2014/main" id="{456ED1FD-7D61-454E-AF19-E8C98D880593}"/>
              </a:ext>
            </a:extLst>
          </p:cNvPr>
          <p:cNvSpPr>
            <a:spLocks noChangeArrowheads="1"/>
          </p:cNvSpPr>
          <p:nvPr/>
        </p:nvSpPr>
        <p:spPr bwMode="auto">
          <a:xfrm>
            <a:off x="1508289" y="2942873"/>
            <a:ext cx="65" cy="3827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2371" rIns="0" bIns="5237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459CDA23-8D31-4C54-A6EA-D442043C6B0C}"/>
              </a:ext>
            </a:extLst>
          </p:cNvPr>
          <p:cNvSpPr/>
          <p:nvPr/>
        </p:nvSpPr>
        <p:spPr>
          <a:xfrm>
            <a:off x="2896654" y="6514585"/>
            <a:ext cx="6643165"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688B"/>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docker build --</a:t>
            </a:r>
            <a:r>
              <a:rPr kumimoji="0" lang="en-US" altLang="en-US" sz="1800" b="0" i="0" u="none" strike="noStrike" kern="1200" cap="none" spc="0" normalizeH="0" baseline="0" noProof="0" dirty="0">
                <a:ln>
                  <a:noFill/>
                </a:ln>
                <a:solidFill>
                  <a:srgbClr val="8B008B"/>
                </a:solidFill>
                <a:effectLst/>
                <a:uLnTx/>
                <a:uFillTx/>
                <a:latin typeface="Consolas" panose="020B0609020204030204" pitchFamily="49" charset="0"/>
                <a:ea typeface="+mn-ea"/>
                <a:cs typeface="+mn-cs"/>
              </a:rPr>
              <a:t>target </a:t>
            </a:r>
            <a:r>
              <a:rPr lang="en-US" altLang="en-US" dirty="0">
                <a:solidFill>
                  <a:srgbClr val="505050"/>
                </a:solidFill>
                <a:latin typeface="Consolas" panose="020B0609020204030204" pitchFamily="49" charset="0"/>
              </a:rPr>
              <a:t>build</a:t>
            </a:r>
            <a:r>
              <a:rPr kumimoji="0" lang="en-US" altLang="en-US" sz="1800" b="0" i="0" u="none" strike="noStrike" kern="1200" cap="none" spc="0" normalizeH="0" baseline="0" noProof="0" dirty="0">
                <a:ln>
                  <a:noFill/>
                </a:ln>
                <a:solidFill>
                  <a:srgbClr val="8B008B"/>
                </a:solidFill>
                <a:effectLst/>
                <a:uLnTx/>
                <a:uFillTx/>
                <a:latin typeface="Consolas" panose="020B0609020204030204" pitchFamily="49" charset="0"/>
                <a:ea typeface="+mn-ea"/>
                <a:cs typeface="+mn-cs"/>
              </a:rPr>
              <a:t> -t</a:t>
            </a:r>
            <a:r>
              <a:rPr kumimoji="0" lang="en-US" alt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altLang="en-US" sz="18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myrepo</a:t>
            </a:r>
            <a:r>
              <a:rPr kumimoji="0" lang="en-US" alt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en-US" altLang="en-US" sz="18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myapp:latest</a:t>
            </a:r>
            <a:endParaRPr kumimoji="0" lang="en-US"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p:txBody>
      </p:sp>
      <p:pic>
        <p:nvPicPr>
          <p:cNvPr id="3" name="Picture 2">
            <a:extLst>
              <a:ext uri="{FF2B5EF4-FFF2-40B4-BE49-F238E27FC236}">
                <a16:creationId xmlns:a16="http://schemas.microsoft.com/office/drawing/2014/main" id="{77A27E9A-2002-43E7-9D5E-C7C992105BD0}"/>
              </a:ext>
            </a:extLst>
          </p:cNvPr>
          <p:cNvPicPr>
            <a:picLocks noChangeAspect="1"/>
          </p:cNvPicPr>
          <p:nvPr/>
        </p:nvPicPr>
        <p:blipFill>
          <a:blip r:embed="rId3"/>
          <a:stretch>
            <a:fillRect/>
          </a:stretch>
        </p:blipFill>
        <p:spPr>
          <a:xfrm>
            <a:off x="3240218" y="2597845"/>
            <a:ext cx="5956038" cy="3802955"/>
          </a:xfrm>
          <a:prstGeom prst="rect">
            <a:avLst/>
          </a:prstGeom>
        </p:spPr>
      </p:pic>
      <p:sp>
        <p:nvSpPr>
          <p:cNvPr id="6" name="Rectangle 5">
            <a:extLst>
              <a:ext uri="{FF2B5EF4-FFF2-40B4-BE49-F238E27FC236}">
                <a16:creationId xmlns:a16="http://schemas.microsoft.com/office/drawing/2014/main" id="{141A6F7D-1477-414A-84AC-DC274D496DD5}"/>
              </a:ext>
            </a:extLst>
          </p:cNvPr>
          <p:cNvSpPr/>
          <p:nvPr/>
        </p:nvSpPr>
        <p:spPr bwMode="auto">
          <a:xfrm>
            <a:off x="7774617" y="3313445"/>
            <a:ext cx="775855" cy="331963"/>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43F059A-2E1E-4BA9-B953-D924E08B2113}"/>
              </a:ext>
            </a:extLst>
          </p:cNvPr>
          <p:cNvSpPr/>
          <p:nvPr/>
        </p:nvSpPr>
        <p:spPr bwMode="auto">
          <a:xfrm>
            <a:off x="5818116" y="6526777"/>
            <a:ext cx="775855" cy="331963"/>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252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834348"/>
          </a:xfrm>
        </p:spPr>
        <p:txBody>
          <a:bodyPr/>
          <a:lstStyle/>
          <a:p>
            <a:pPr>
              <a:spcBef>
                <a:spcPts val="0"/>
              </a:spcBef>
              <a:spcAft>
                <a:spcPts val="1200"/>
              </a:spcAft>
            </a:pPr>
            <a:r>
              <a:rPr lang="en-US" dirty="0"/>
              <a:t>Microsoft Visual Studio 2017 and 2019 provide integrated developer experiences for Docker</a:t>
            </a:r>
          </a:p>
          <a:p>
            <a:pPr>
              <a:spcBef>
                <a:spcPts val="0"/>
              </a:spcBef>
              <a:spcAft>
                <a:spcPts val="1200"/>
              </a:spcAft>
            </a:pPr>
            <a:r>
              <a:rPr lang="en-US" dirty="0"/>
              <a:t>Leverage VS Code using the Docker extension</a:t>
            </a:r>
          </a:p>
        </p:txBody>
      </p:sp>
      <p:sp>
        <p:nvSpPr>
          <p:cNvPr id="2" name="Title 1"/>
          <p:cNvSpPr>
            <a:spLocks noGrp="1"/>
          </p:cNvSpPr>
          <p:nvPr>
            <p:ph type="title"/>
          </p:nvPr>
        </p:nvSpPr>
        <p:spPr/>
        <p:txBody>
          <a:bodyPr/>
          <a:lstStyle/>
          <a:p>
            <a:r>
              <a:rPr lang="en-US" dirty="0">
                <a:solidFill>
                  <a:schemeClr val="accent3"/>
                </a:solidFill>
              </a:rPr>
              <a:t>Visual Studio Tools for Docker</a:t>
            </a:r>
          </a:p>
        </p:txBody>
      </p:sp>
      <p:sp>
        <p:nvSpPr>
          <p:cNvPr id="30" name="Rectangle 29"/>
          <p:cNvSpPr/>
          <p:nvPr/>
        </p:nvSpPr>
        <p:spPr bwMode="auto">
          <a:xfrm>
            <a:off x="9890869" y="2253058"/>
            <a:ext cx="1605584" cy="397619"/>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84" rIns="0" bIns="46584" numCol="1" rtlCol="0" anchor="ctr" anchorCtr="0" compatLnSpc="1">
            <a:prstTxWarp prst="textNoShape">
              <a:avLst/>
            </a:prstTxWarp>
          </a:bodyPr>
          <a:lstStyle/>
          <a:p>
            <a:pPr algn="ctr" defTabSz="931372" fontAlgn="base">
              <a:spcBef>
                <a:spcPct val="0"/>
              </a:spcBef>
              <a:spcAft>
                <a:spcPct val="0"/>
              </a:spcAft>
            </a:pPr>
            <a:r>
              <a:rPr lang="en-US" sz="1600">
                <a:solidFill>
                  <a:schemeClr val="bg1"/>
                </a:solidFill>
                <a:latin typeface="+mj-lt"/>
              </a:rPr>
              <a:t>Layer 3</a:t>
            </a:r>
          </a:p>
        </p:txBody>
      </p:sp>
      <p:pic>
        <p:nvPicPr>
          <p:cNvPr id="7" name="Picture 6" descr="See the source image">
            <a:extLst>
              <a:ext uri="{FF2B5EF4-FFF2-40B4-BE49-F238E27FC236}">
                <a16:creationId xmlns:a16="http://schemas.microsoft.com/office/drawing/2014/main" id="{F6179097-DDC6-440E-8810-37CB88C0B71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485489" y="3817535"/>
            <a:ext cx="2284406" cy="2284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D11A91D0-87C5-42D7-8DA2-E2ECE360015C}"/>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566263" y="3748562"/>
            <a:ext cx="2422358" cy="24223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ECC89B-9AEE-4643-ADE6-B8245B1B1878}"/>
              </a:ext>
            </a:extLst>
          </p:cNvPr>
          <p:cNvPicPr>
            <a:picLocks noChangeAspect="1"/>
          </p:cNvPicPr>
          <p:nvPr/>
        </p:nvPicPr>
        <p:blipFill>
          <a:blip r:embed="rId5"/>
          <a:stretch>
            <a:fillRect/>
          </a:stretch>
        </p:blipFill>
        <p:spPr>
          <a:xfrm>
            <a:off x="7784989" y="3821750"/>
            <a:ext cx="2422358" cy="2674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51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Demonstration: </a:t>
            </a:r>
            <a:r>
              <a:rPr lang="en-US" sz="4800" i="1" dirty="0"/>
              <a:t>Visual Studio and Docker </a:t>
            </a:r>
            <a:endParaRPr lang="en-US" sz="4800" i="1" dirty="0">
              <a:solidFill>
                <a:schemeClr val="accent3"/>
              </a:solidFill>
            </a:endParaRPr>
          </a:p>
        </p:txBody>
      </p:sp>
      <p:sp>
        <p:nvSpPr>
          <p:cNvPr id="7" name="Title 1"/>
          <p:cNvSpPr txBox="1">
            <a:spLocks/>
          </p:cNvSpPr>
          <p:nvPr/>
        </p:nvSpPr>
        <p:spPr>
          <a:xfrm>
            <a:off x="39012" y="3802062"/>
            <a:ext cx="5761493" cy="317625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Building ASP.NET Core Application using Visual Studio 2017/2019</a:t>
            </a:r>
          </a:p>
          <a:p>
            <a:endParaRPr lang="en-US" sz="3600" dirty="0">
              <a:solidFill>
                <a:schemeClr val="tx1"/>
              </a:solidFill>
            </a:endParaRPr>
          </a:p>
          <a:p>
            <a:r>
              <a:rPr lang="en-US" sz="3600" dirty="0">
                <a:solidFill>
                  <a:schemeClr val="tx1"/>
                </a:solidFill>
              </a:rPr>
              <a:t>Debugging ASP.NET Core Application using Visual Studio </a:t>
            </a:r>
          </a:p>
        </p:txBody>
      </p:sp>
    </p:spTree>
    <p:extLst>
      <p:ext uri="{BB962C8B-B14F-4D97-AF65-F5344CB8AC3E}">
        <p14:creationId xmlns:p14="http://schemas.microsoft.com/office/powerpoint/2010/main" val="47732191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945506"/>
            <a:ext cx="11887200" cy="4542782"/>
          </a:xfrm>
        </p:spPr>
        <p:txBody>
          <a:bodyPr vert="horz" wrap="square" lIns="146304" tIns="91440" rIns="146304" bIns="91440" rtlCol="0" anchor="t">
            <a:spAutoFit/>
          </a:bodyPr>
          <a:lstStyle/>
          <a:p>
            <a:r>
              <a:rPr lang="en-US" sz="2400" dirty="0"/>
              <a:t>Although Windows containers cannot be domain joined, they can still use Active Directory domain identities to support various authentication scenarios</a:t>
            </a:r>
          </a:p>
          <a:p>
            <a:endParaRPr lang="en-US" sz="2400" dirty="0"/>
          </a:p>
          <a:p>
            <a:r>
              <a:rPr lang="en-US" sz="2400" dirty="0"/>
              <a:t>You can configure a Windows container to run with </a:t>
            </a:r>
            <a:r>
              <a:rPr lang="en-US" sz="2400" dirty="0" err="1"/>
              <a:t>gMSA</a:t>
            </a:r>
            <a:r>
              <a:rPr lang="en-US" sz="2400" dirty="0"/>
              <a:t>, which is a service account designed to allow multiple computers to share an identity without needing to know its password</a:t>
            </a:r>
          </a:p>
          <a:p>
            <a:endParaRPr lang="en-US" sz="2400" dirty="0"/>
          </a:p>
          <a:p>
            <a:r>
              <a:rPr lang="en-US" sz="2400" dirty="0"/>
              <a:t>Support for scheduling Windows containers with </a:t>
            </a:r>
            <a:r>
              <a:rPr lang="en-US" sz="2400" dirty="0" err="1"/>
              <a:t>gMSAs</a:t>
            </a:r>
            <a:r>
              <a:rPr lang="en-US" sz="2400" dirty="0"/>
              <a:t> in Kubernetes is available as an alpha feature in Kubernetes 1.14. See </a:t>
            </a:r>
            <a:r>
              <a:rPr lang="en-US" sz="2400" u="sng" dirty="0">
                <a:hlinkClick r:id="rId3"/>
              </a:rPr>
              <a:t>Configure </a:t>
            </a:r>
            <a:r>
              <a:rPr lang="en-US" sz="2400" u="sng" dirty="0" err="1">
                <a:hlinkClick r:id="rId3"/>
              </a:rPr>
              <a:t>gMSA</a:t>
            </a:r>
            <a:r>
              <a:rPr lang="en-US" sz="2400" u="sng" dirty="0">
                <a:hlinkClick r:id="rId3"/>
              </a:rPr>
              <a:t> for Windows pods and containers</a:t>
            </a:r>
            <a:r>
              <a:rPr lang="en-US" sz="2400" dirty="0"/>
              <a:t> for the latest information about this feature and how to test it in your Kubernetes distribution</a:t>
            </a:r>
          </a:p>
          <a:p>
            <a:endParaRPr lang="en-US" sz="2400" dirty="0"/>
          </a:p>
        </p:txBody>
      </p:sp>
      <p:sp>
        <p:nvSpPr>
          <p:cNvPr id="2" name="Title 1"/>
          <p:cNvSpPr>
            <a:spLocks noGrp="1"/>
          </p:cNvSpPr>
          <p:nvPr>
            <p:ph type="title"/>
          </p:nvPr>
        </p:nvSpPr>
        <p:spPr/>
        <p:txBody>
          <a:bodyPr/>
          <a:lstStyle/>
          <a:p>
            <a:r>
              <a:rPr lang="en-US" dirty="0">
                <a:solidFill>
                  <a:schemeClr val="accent3"/>
                </a:solidFill>
              </a:rPr>
              <a:t>Group Managed Service Accounts for Windows containers </a:t>
            </a:r>
          </a:p>
        </p:txBody>
      </p:sp>
    </p:spTree>
    <p:extLst>
      <p:ext uri="{BB962C8B-B14F-4D97-AF65-F5344CB8AC3E}">
        <p14:creationId xmlns:p14="http://schemas.microsoft.com/office/powerpoint/2010/main" val="112809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Lab: </a:t>
            </a:r>
            <a:r>
              <a:rPr lang="en-US" sz="4800" dirty="0">
                <a:solidFill>
                  <a:schemeClr val="accent3"/>
                </a:solidFill>
              </a:rPr>
              <a:t>Getting Started with Containers</a:t>
            </a:r>
          </a:p>
        </p:txBody>
      </p:sp>
      <p:sp>
        <p:nvSpPr>
          <p:cNvPr id="7" name="Title 1"/>
          <p:cNvSpPr txBox="1">
            <a:spLocks/>
          </p:cNvSpPr>
          <p:nvPr/>
        </p:nvSpPr>
        <p:spPr>
          <a:xfrm>
            <a:off x="37644" y="1712818"/>
            <a:ext cx="5486399" cy="367485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highlight>
                  <a:srgbClr val="FFFF00"/>
                </a:highlight>
              </a:rPr>
              <a:t>Duration : 60 Min</a:t>
            </a:r>
          </a:p>
          <a:p>
            <a:r>
              <a:rPr lang="en-US" sz="3600" dirty="0">
                <a:solidFill>
                  <a:schemeClr val="tx1"/>
                </a:solidFill>
              </a:rPr>
              <a:t>Module 2 : Getting Started with Windows Containers</a:t>
            </a:r>
          </a:p>
          <a:p>
            <a:pPr marL="571500" indent="-571500">
              <a:buFont typeface="Arial" panose="020B0604020202020204" pitchFamily="34" charset="0"/>
              <a:buChar char="•"/>
            </a:pPr>
            <a:r>
              <a:rPr lang="en-US" sz="2400" dirty="0">
                <a:solidFill>
                  <a:schemeClr val="tx1"/>
                </a:solidFill>
              </a:rPr>
              <a:t>Working with Nano Server/Win Sever Core</a:t>
            </a:r>
          </a:p>
          <a:p>
            <a:pPr marL="571500" indent="-571500">
              <a:buFont typeface="Arial" panose="020B0604020202020204" pitchFamily="34" charset="0"/>
              <a:buChar char="•"/>
            </a:pPr>
            <a:r>
              <a:rPr lang="en-US" sz="2400" dirty="0">
                <a:solidFill>
                  <a:schemeClr val="tx1"/>
                </a:solidFill>
              </a:rPr>
              <a:t>Build &amp; Run IIS server on windows container</a:t>
            </a:r>
          </a:p>
          <a:p>
            <a:pPr marL="571500" indent="-571500">
              <a:buFont typeface="Arial" panose="020B0604020202020204" pitchFamily="34" charset="0"/>
              <a:buChar char="•"/>
            </a:pPr>
            <a:r>
              <a:rPr lang="en-US" sz="2400" dirty="0">
                <a:solidFill>
                  <a:schemeClr val="tx1"/>
                </a:solidFill>
              </a:rPr>
              <a:t>Build &amp; Run </a:t>
            </a:r>
            <a:r>
              <a:rPr lang="en-US" sz="2400" dirty="0" err="1">
                <a:solidFill>
                  <a:schemeClr val="tx1"/>
                </a:solidFill>
              </a:rPr>
              <a:t>ASP.Net</a:t>
            </a:r>
            <a:r>
              <a:rPr lang="en-US" sz="2400" dirty="0">
                <a:solidFill>
                  <a:schemeClr val="tx1"/>
                </a:solidFill>
              </a:rPr>
              <a:t> 4.7 Application</a:t>
            </a:r>
          </a:p>
          <a:p>
            <a:pPr marL="571500" indent="-571500">
              <a:buFont typeface="Arial" panose="020B0604020202020204" pitchFamily="34" charset="0"/>
              <a:buChar char="•"/>
            </a:pPr>
            <a:r>
              <a:rPr lang="en-US" sz="2400" dirty="0">
                <a:solidFill>
                  <a:schemeClr val="tx1"/>
                </a:solidFill>
              </a:rPr>
              <a:t>Build &amp; Run </a:t>
            </a:r>
            <a:r>
              <a:rPr lang="en-US" sz="2400" dirty="0" err="1">
                <a:solidFill>
                  <a:schemeClr val="tx1"/>
                </a:solidFill>
              </a:rPr>
              <a:t>ASP.Net</a:t>
            </a:r>
            <a:r>
              <a:rPr lang="en-US" sz="2400" dirty="0">
                <a:solidFill>
                  <a:schemeClr val="tx1"/>
                </a:solidFill>
              </a:rPr>
              <a:t> Core Application</a:t>
            </a: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25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B866FC2-00C1-44B8-8EE0-BBEC552FCE93}"/>
              </a:ext>
            </a:extLst>
          </p:cNvPr>
          <p:cNvSpPr/>
          <p:nvPr/>
        </p:nvSpPr>
        <p:spPr bwMode="auto">
          <a:xfrm>
            <a:off x="723744" y="5323126"/>
            <a:ext cx="2731585" cy="10759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Initial launch of containers</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Process and Hyper-V isolation</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Docker EE Basic Included </a:t>
            </a:r>
            <a:b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b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at no additional cost</a:t>
            </a:r>
          </a:p>
        </p:txBody>
      </p:sp>
      <p:sp>
        <p:nvSpPr>
          <p:cNvPr id="22" name="Rectangle 21">
            <a:extLst>
              <a:ext uri="{FF2B5EF4-FFF2-40B4-BE49-F238E27FC236}">
                <a16:creationId xmlns:a16="http://schemas.microsoft.com/office/drawing/2014/main" id="{CCADA146-AE3D-4A89-A4BE-55ACDD8C3623}"/>
              </a:ext>
            </a:extLst>
          </p:cNvPr>
          <p:cNvSpPr/>
          <p:nvPr/>
        </p:nvSpPr>
        <p:spPr bwMode="auto">
          <a:xfrm>
            <a:off x="3577811" y="4582910"/>
            <a:ext cx="2731585" cy="17850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1" defTabSz="951304">
              <a:spcBef>
                <a:spcPts val="612"/>
              </a:spcBef>
              <a:buSzPct val="90000"/>
              <a:defRPr/>
            </a:pPr>
            <a:r>
              <a:rPr lang="en-US" sz="1428">
                <a:ln w="3175">
                  <a:noFill/>
                </a:ln>
                <a:gradFill>
                  <a:gsLst>
                    <a:gs pos="1250">
                      <a:srgbClr val="1A1A1A"/>
                    </a:gs>
                    <a:gs pos="100000">
                      <a:srgbClr val="1A1A1A"/>
                    </a:gs>
                  </a:gsLst>
                  <a:lin ang="5400000" scaled="0"/>
                </a:gradFill>
                <a:latin typeface="Segoe UI"/>
                <a:cs typeface="Segoe UI Semilight" panose="020B0402040204020203" pitchFamily="34" charset="0"/>
              </a:rPr>
              <a:t>Optimized container images for Nano Server and Server Core</a:t>
            </a:r>
          </a:p>
          <a:p>
            <a:pPr marL="0" lvl="1" defTabSz="951304">
              <a:spcBef>
                <a:spcPts val="612"/>
              </a:spcBef>
              <a:buSzPct val="90000"/>
              <a:defRPr/>
            </a:pPr>
            <a:r>
              <a:rPr lang="en-US" sz="1428">
                <a:ln w="3175">
                  <a:noFill/>
                </a:ln>
                <a:gradFill>
                  <a:gsLst>
                    <a:gs pos="1250">
                      <a:srgbClr val="1A1A1A"/>
                    </a:gs>
                    <a:gs pos="100000">
                      <a:srgbClr val="1A1A1A"/>
                    </a:gs>
                  </a:gsLst>
                  <a:lin ang="5400000" scaled="0"/>
                </a:gradFill>
                <a:latin typeface="Segoe UI"/>
                <a:cs typeface="Segoe UI Semilight" panose="020B0402040204020203" pitchFamily="34" charset="0"/>
              </a:rPr>
              <a:t>Platform level support for Linux containers</a:t>
            </a:r>
          </a:p>
          <a:p>
            <a:pPr marL="0" lvl="1" defTabSz="951304">
              <a:spcBef>
                <a:spcPts val="612"/>
              </a:spcBef>
              <a:buSzPct val="90000"/>
              <a:defRPr/>
            </a:pPr>
            <a:r>
              <a:rPr lang="en-US" sz="1428">
                <a:ln w="3175">
                  <a:noFill/>
                </a:ln>
                <a:gradFill>
                  <a:gsLst>
                    <a:gs pos="1250">
                      <a:srgbClr val="1A1A1A"/>
                    </a:gs>
                    <a:gs pos="100000">
                      <a:srgbClr val="1A1A1A"/>
                    </a:gs>
                  </a:gsLst>
                  <a:lin ang="5400000" scaled="0"/>
                </a:gradFill>
                <a:latin typeface="Segoe UI"/>
                <a:cs typeface="Segoe UI Semilight" panose="020B0402040204020203" pitchFamily="34" charset="0"/>
              </a:rPr>
              <a:t>Windows Subsystem for Linux</a:t>
            </a:r>
          </a:p>
          <a:p>
            <a:pPr marL="0" lvl="1" defTabSz="951304">
              <a:spcBef>
                <a:spcPts val="612"/>
              </a:spcBef>
              <a:buSzPct val="90000"/>
              <a:defRPr/>
            </a:pPr>
            <a:r>
              <a:rPr lang="en-US" sz="1428">
                <a:ln w="3175">
                  <a:noFill/>
                </a:ln>
                <a:gradFill>
                  <a:gsLst>
                    <a:gs pos="1250">
                      <a:srgbClr val="1A1A1A"/>
                    </a:gs>
                    <a:gs pos="100000">
                      <a:srgbClr val="1A1A1A"/>
                    </a:gs>
                  </a:gsLst>
                  <a:lin ang="5400000" scaled="0"/>
                </a:gradFill>
                <a:latin typeface="Segoe UI"/>
                <a:cs typeface="Segoe UI Semilight" panose="020B0402040204020203" pitchFamily="34" charset="0"/>
              </a:rPr>
              <a:t>Networking enhancements for overlays and SDN</a:t>
            </a:r>
          </a:p>
          <a:p>
            <a:pP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05784F-07BB-4ABF-9D80-82FC608C36FF}"/>
              </a:ext>
            </a:extLst>
          </p:cNvPr>
          <p:cNvSpPr/>
          <p:nvPr/>
        </p:nvSpPr>
        <p:spPr bwMode="auto">
          <a:xfrm>
            <a:off x="6431879" y="2819460"/>
            <a:ext cx="2731585" cy="35434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Optimized Server Core image</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App </a:t>
            </a:r>
            <a:r>
              <a:rPr lang="en-US" sz="1428" dirty="0" err="1">
                <a:ln w="3175">
                  <a:noFill/>
                </a:ln>
                <a:gradFill>
                  <a:gsLst>
                    <a:gs pos="1250">
                      <a:srgbClr val="1A1A1A"/>
                    </a:gs>
                    <a:gs pos="100000">
                      <a:srgbClr val="1A1A1A"/>
                    </a:gs>
                  </a:gsLst>
                  <a:lin ang="5400000" scaled="0"/>
                </a:gradFill>
                <a:latin typeface="Segoe UI"/>
                <a:cs typeface="Segoe UI Semilight" panose="020B0402040204020203" pitchFamily="34" charset="0"/>
              </a:rPr>
              <a:t>compat</a:t>
            </a: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 improvements</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Native command line tools—curl.exe, tar.exe and SSH</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Enhancements to the Windows Subsystem for Linux</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Networking enhancements for greater density and quicker endpoint creation</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Improved network security with Calico Open-source storage plugins for Kubernetes </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Platform functionality required </a:t>
            </a:r>
            <a:b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b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for Kubernetes conformance </a:t>
            </a:r>
          </a:p>
          <a:p>
            <a:pP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4" name="Rectangle 23">
            <a:extLst>
              <a:ext uri="{FF2B5EF4-FFF2-40B4-BE49-F238E27FC236}">
                <a16:creationId xmlns:a16="http://schemas.microsoft.com/office/drawing/2014/main" id="{BF7870F9-B5A6-4109-B351-5182ACAB0D71}"/>
              </a:ext>
            </a:extLst>
          </p:cNvPr>
          <p:cNvSpPr/>
          <p:nvPr/>
        </p:nvSpPr>
        <p:spPr bwMode="auto">
          <a:xfrm>
            <a:off x="9259540" y="2565753"/>
            <a:ext cx="2731585" cy="40890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Optimized Server Core image</a:t>
            </a:r>
          </a:p>
          <a:p>
            <a:pPr marL="0" lvl="1"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App </a:t>
            </a:r>
            <a:r>
              <a:rPr lang="en-US" sz="1428" dirty="0" err="1">
                <a:ln w="3175">
                  <a:noFill/>
                </a:ln>
                <a:gradFill>
                  <a:gsLst>
                    <a:gs pos="1250">
                      <a:srgbClr val="1A1A1A"/>
                    </a:gs>
                    <a:gs pos="100000">
                      <a:srgbClr val="1A1A1A"/>
                    </a:gs>
                  </a:gsLst>
                  <a:lin ang="5400000" scaled="0"/>
                </a:gradFill>
                <a:latin typeface="Segoe UI"/>
                <a:cs typeface="Segoe UI Semilight" panose="020B0402040204020203" pitchFamily="34" charset="0"/>
              </a:rPr>
              <a:t>compat</a:t>
            </a: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 improvements</a:t>
            </a:r>
          </a:p>
          <a:p>
            <a:pPr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Enhanced Group Managed Service Account support</a:t>
            </a:r>
          </a:p>
          <a:p>
            <a:pPr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Platform functionality for  Kubernetes and Microsoft </a:t>
            </a:r>
            <a:b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b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Service Fabric</a:t>
            </a:r>
          </a:p>
          <a:p>
            <a:pPr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Performance and density improvements</a:t>
            </a:r>
          </a:p>
          <a:p>
            <a:pPr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Platform and open-source work on CNI networking plugins such as Calico and Flannel</a:t>
            </a:r>
          </a:p>
          <a:p>
            <a:pPr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Enhancements to the Windows Subsystem for Linux</a:t>
            </a:r>
          </a:p>
          <a:p>
            <a:pPr defTabSz="951304">
              <a:spcBef>
                <a:spcPts val="612"/>
              </a:spcBef>
              <a:buSzPct val="90000"/>
              <a:defRPr/>
            </a:pPr>
            <a:r>
              <a:rPr lang="en-US" sz="1428" dirty="0">
                <a:ln w="3175">
                  <a:noFill/>
                </a:ln>
                <a:gradFill>
                  <a:gsLst>
                    <a:gs pos="1250">
                      <a:srgbClr val="1A1A1A"/>
                    </a:gs>
                    <a:gs pos="100000">
                      <a:srgbClr val="1A1A1A"/>
                    </a:gs>
                  </a:gsLst>
                  <a:lin ang="5400000" scaled="0"/>
                </a:gradFill>
                <a:latin typeface="Segoe UI"/>
                <a:cs typeface="Segoe UI Semilight" panose="020B0402040204020203" pitchFamily="34" charset="0"/>
              </a:rPr>
              <a:t>…you will have to wait</a:t>
            </a:r>
            <a:endParaRPr lang="en-US" sz="2040" dirty="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5" name="Rectangle 24">
            <a:extLst>
              <a:ext uri="{FF2B5EF4-FFF2-40B4-BE49-F238E27FC236}">
                <a16:creationId xmlns:a16="http://schemas.microsoft.com/office/drawing/2014/main" id="{02013D63-E809-4DD0-B7E8-77C393460773}"/>
              </a:ext>
            </a:extLst>
          </p:cNvPr>
          <p:cNvSpPr/>
          <p:nvPr/>
        </p:nvSpPr>
        <p:spPr bwMode="auto">
          <a:xfrm>
            <a:off x="723744" y="4567599"/>
            <a:ext cx="2731585" cy="640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defRPr/>
            </a:pPr>
            <a:r>
              <a:rPr lang="en-US" sz="2040">
                <a:gradFill>
                  <a:gsLst>
                    <a:gs pos="9091">
                      <a:srgbClr val="0078D4"/>
                    </a:gs>
                    <a:gs pos="26623">
                      <a:srgbClr val="0078D4"/>
                    </a:gs>
                  </a:gsLst>
                  <a:lin ang="5400000" scaled="0"/>
                </a:gradFill>
                <a:latin typeface="Segoe UI Semibold"/>
                <a:ea typeface="Segoe UI" pitchFamily="34" charset="0"/>
                <a:cs typeface="Segoe UI" pitchFamily="34" charset="0"/>
              </a:rPr>
              <a:t>Windows </a:t>
            </a:r>
            <a:br>
              <a:rPr lang="en-US" sz="2040">
                <a:gradFill>
                  <a:gsLst>
                    <a:gs pos="9091">
                      <a:srgbClr val="0078D4"/>
                    </a:gs>
                    <a:gs pos="26623">
                      <a:srgbClr val="0078D4"/>
                    </a:gs>
                  </a:gsLst>
                  <a:lin ang="5400000" scaled="0"/>
                </a:gradFill>
                <a:latin typeface="Segoe UI Semibold"/>
                <a:ea typeface="Segoe UI" pitchFamily="34" charset="0"/>
                <a:cs typeface="Segoe UI" pitchFamily="34" charset="0"/>
              </a:rPr>
            </a:br>
            <a:r>
              <a:rPr lang="en-US" sz="2040">
                <a:gradFill>
                  <a:gsLst>
                    <a:gs pos="9091">
                      <a:srgbClr val="0078D4"/>
                    </a:gs>
                    <a:gs pos="26623">
                      <a:srgbClr val="0078D4"/>
                    </a:gs>
                  </a:gsLst>
                  <a:lin ang="5400000" scaled="0"/>
                </a:gradFill>
                <a:latin typeface="Segoe UI Semibold"/>
                <a:ea typeface="Segoe UI" pitchFamily="34" charset="0"/>
                <a:cs typeface="Segoe UI" pitchFamily="34" charset="0"/>
              </a:rPr>
              <a:t>Server 2016</a:t>
            </a:r>
          </a:p>
        </p:txBody>
      </p:sp>
      <p:sp>
        <p:nvSpPr>
          <p:cNvPr id="26" name="Rectangle 25">
            <a:extLst>
              <a:ext uri="{FF2B5EF4-FFF2-40B4-BE49-F238E27FC236}">
                <a16:creationId xmlns:a16="http://schemas.microsoft.com/office/drawing/2014/main" id="{64716BA6-8A78-4E00-86D6-8E9DDD037A05}"/>
              </a:ext>
            </a:extLst>
          </p:cNvPr>
          <p:cNvSpPr/>
          <p:nvPr/>
        </p:nvSpPr>
        <p:spPr bwMode="auto">
          <a:xfrm>
            <a:off x="3577811" y="3827383"/>
            <a:ext cx="2731585" cy="640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defRPr/>
            </a:pPr>
            <a:r>
              <a:rPr lang="en-US" sz="2040">
                <a:gradFill>
                  <a:gsLst>
                    <a:gs pos="81818">
                      <a:srgbClr val="0078D4">
                        <a:lumMod val="75000"/>
                      </a:srgbClr>
                    </a:gs>
                    <a:gs pos="46000">
                      <a:srgbClr val="0078D4">
                        <a:lumMod val="75000"/>
                      </a:srgbClr>
                    </a:gs>
                  </a:gsLst>
                  <a:lin ang="5400000" scaled="0"/>
                </a:gradFill>
                <a:latin typeface="Segoe UI Semibold"/>
                <a:ea typeface="Segoe UI" pitchFamily="34" charset="0"/>
                <a:cs typeface="Segoe UI" pitchFamily="34" charset="0"/>
              </a:rPr>
              <a:t>Windows Server, version 1709</a:t>
            </a:r>
          </a:p>
        </p:txBody>
      </p:sp>
      <p:sp>
        <p:nvSpPr>
          <p:cNvPr id="27" name="Rectangle 26">
            <a:extLst>
              <a:ext uri="{FF2B5EF4-FFF2-40B4-BE49-F238E27FC236}">
                <a16:creationId xmlns:a16="http://schemas.microsoft.com/office/drawing/2014/main" id="{B4B523C7-B24A-4A34-887C-91C3A0DC5281}"/>
              </a:ext>
            </a:extLst>
          </p:cNvPr>
          <p:cNvSpPr/>
          <p:nvPr/>
        </p:nvSpPr>
        <p:spPr bwMode="auto">
          <a:xfrm>
            <a:off x="6431879" y="2063934"/>
            <a:ext cx="2731585" cy="640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defRPr/>
            </a:pPr>
            <a:r>
              <a:rPr lang="en-US" sz="2040">
                <a:gradFill>
                  <a:gsLst>
                    <a:gs pos="5195">
                      <a:srgbClr val="0078D4">
                        <a:lumMod val="50000"/>
                      </a:srgbClr>
                    </a:gs>
                    <a:gs pos="26623">
                      <a:srgbClr val="0078D4">
                        <a:lumMod val="50000"/>
                      </a:srgbClr>
                    </a:gs>
                  </a:gsLst>
                  <a:lin ang="5400000" scaled="0"/>
                </a:gradFill>
                <a:latin typeface="Segoe UI Semibold"/>
                <a:ea typeface="Segoe UI" pitchFamily="34" charset="0"/>
                <a:cs typeface="Segoe UI" pitchFamily="34" charset="0"/>
              </a:rPr>
              <a:t>Windows Server, version 1803</a:t>
            </a:r>
          </a:p>
        </p:txBody>
      </p:sp>
      <p:sp>
        <p:nvSpPr>
          <p:cNvPr id="28" name="Rectangle 27">
            <a:extLst>
              <a:ext uri="{FF2B5EF4-FFF2-40B4-BE49-F238E27FC236}">
                <a16:creationId xmlns:a16="http://schemas.microsoft.com/office/drawing/2014/main" id="{663ED751-C16B-4186-9199-8673D8899CA0}"/>
              </a:ext>
            </a:extLst>
          </p:cNvPr>
          <p:cNvSpPr/>
          <p:nvPr/>
        </p:nvSpPr>
        <p:spPr bwMode="auto">
          <a:xfrm>
            <a:off x="9259540" y="1810226"/>
            <a:ext cx="2731585" cy="640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846" fontAlgn="base">
              <a:spcBef>
                <a:spcPct val="0"/>
              </a:spcBef>
              <a:spcAft>
                <a:spcPct val="0"/>
              </a:spcAft>
              <a:defRPr/>
            </a:pPr>
            <a:r>
              <a:rPr lang="en-US" sz="2040">
                <a:gradFill>
                  <a:gsLst>
                    <a:gs pos="72078">
                      <a:srgbClr val="002050"/>
                    </a:gs>
                    <a:gs pos="46000">
                      <a:srgbClr val="002050"/>
                    </a:gs>
                  </a:gsLst>
                  <a:lin ang="5400000" scaled="0"/>
                </a:gradFill>
                <a:latin typeface="Segoe UI Semibold"/>
                <a:ea typeface="Segoe UI" pitchFamily="34" charset="0"/>
                <a:cs typeface="Segoe UI" pitchFamily="34" charset="0"/>
              </a:rPr>
              <a:t>Windows </a:t>
            </a:r>
            <a:br>
              <a:rPr lang="en-US" sz="2040">
                <a:gradFill>
                  <a:gsLst>
                    <a:gs pos="72078">
                      <a:srgbClr val="002050"/>
                    </a:gs>
                    <a:gs pos="46000">
                      <a:srgbClr val="002050"/>
                    </a:gs>
                  </a:gsLst>
                  <a:lin ang="5400000" scaled="0"/>
                </a:gradFill>
                <a:latin typeface="Segoe UI Semibold"/>
                <a:ea typeface="Segoe UI" pitchFamily="34" charset="0"/>
                <a:cs typeface="Segoe UI" pitchFamily="34" charset="0"/>
              </a:rPr>
            </a:br>
            <a:r>
              <a:rPr lang="en-US" sz="2040">
                <a:gradFill>
                  <a:gsLst>
                    <a:gs pos="72078">
                      <a:srgbClr val="002050"/>
                    </a:gs>
                    <a:gs pos="46000">
                      <a:srgbClr val="002050"/>
                    </a:gs>
                  </a:gsLst>
                  <a:lin ang="5400000" scaled="0"/>
                </a:gradFill>
                <a:latin typeface="Segoe UI Semibold"/>
                <a:ea typeface="Segoe UI" pitchFamily="34" charset="0"/>
                <a:cs typeface="Segoe UI" pitchFamily="34" charset="0"/>
              </a:rPr>
              <a:t>Server 2019</a:t>
            </a:r>
          </a:p>
        </p:txBody>
      </p:sp>
      <p:sp>
        <p:nvSpPr>
          <p:cNvPr id="34" name="Rectangle 33">
            <a:extLst>
              <a:ext uri="{FF2B5EF4-FFF2-40B4-BE49-F238E27FC236}">
                <a16:creationId xmlns:a16="http://schemas.microsoft.com/office/drawing/2014/main" id="{0FDE0FB8-7C04-433C-B702-27EC5AB56403}"/>
              </a:ext>
            </a:extLst>
          </p:cNvPr>
          <p:cNvSpPr/>
          <p:nvPr/>
        </p:nvSpPr>
        <p:spPr bwMode="auto">
          <a:xfrm>
            <a:off x="723744" y="6543245"/>
            <a:ext cx="2732528" cy="1115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35" name="Rectangle 34">
            <a:extLst>
              <a:ext uri="{FF2B5EF4-FFF2-40B4-BE49-F238E27FC236}">
                <a16:creationId xmlns:a16="http://schemas.microsoft.com/office/drawing/2014/main" id="{0A66B47F-8B6B-4EED-97C9-12363C594EE2}"/>
              </a:ext>
            </a:extLst>
          </p:cNvPr>
          <p:cNvSpPr/>
          <p:nvPr/>
        </p:nvSpPr>
        <p:spPr bwMode="auto">
          <a:xfrm>
            <a:off x="3577811" y="6543245"/>
            <a:ext cx="2732528" cy="11158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36" name="Rectangle 35">
            <a:extLst>
              <a:ext uri="{FF2B5EF4-FFF2-40B4-BE49-F238E27FC236}">
                <a16:creationId xmlns:a16="http://schemas.microsoft.com/office/drawing/2014/main" id="{A11F577A-999A-49AC-BF52-0DE3EA421354}"/>
              </a:ext>
            </a:extLst>
          </p:cNvPr>
          <p:cNvSpPr/>
          <p:nvPr/>
        </p:nvSpPr>
        <p:spPr bwMode="auto">
          <a:xfrm>
            <a:off x="6431878" y="6543245"/>
            <a:ext cx="2732528" cy="11158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37" name="Rectangle 36">
            <a:extLst>
              <a:ext uri="{FF2B5EF4-FFF2-40B4-BE49-F238E27FC236}">
                <a16:creationId xmlns:a16="http://schemas.microsoft.com/office/drawing/2014/main" id="{76E4BF80-3737-4D4F-A824-43918B921396}"/>
              </a:ext>
            </a:extLst>
          </p:cNvPr>
          <p:cNvSpPr/>
          <p:nvPr/>
        </p:nvSpPr>
        <p:spPr bwMode="auto">
          <a:xfrm>
            <a:off x="9259540" y="6543245"/>
            <a:ext cx="2732528" cy="11158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38" name="Title 37">
            <a:extLst>
              <a:ext uri="{FF2B5EF4-FFF2-40B4-BE49-F238E27FC236}">
                <a16:creationId xmlns:a16="http://schemas.microsoft.com/office/drawing/2014/main" id="{42185C7B-0465-497F-A851-874ED54A2E02}"/>
              </a:ext>
            </a:extLst>
          </p:cNvPr>
          <p:cNvSpPr>
            <a:spLocks noGrp="1"/>
          </p:cNvSpPr>
          <p:nvPr>
            <p:ph type="title"/>
          </p:nvPr>
        </p:nvSpPr>
        <p:spPr/>
        <p:txBody>
          <a:bodyPr/>
          <a:lstStyle/>
          <a:p>
            <a:r>
              <a:rPr lang="en-US" sz="4400" dirty="0">
                <a:solidFill>
                  <a:srgbClr val="0078D7"/>
                </a:solidFill>
              </a:rPr>
              <a:t>Application innovation with </a:t>
            </a:r>
            <a:r>
              <a:rPr lang="en-US" sz="4400" dirty="0">
                <a:solidFill>
                  <a:srgbClr val="0078D7"/>
                </a:solidFill>
                <a:cs typeface="Segoe UI Semilight" panose="020B0402040204020203" pitchFamily="34" charset="0"/>
              </a:rPr>
              <a:t>Windows containers</a:t>
            </a:r>
          </a:p>
        </p:txBody>
      </p:sp>
    </p:spTree>
    <p:extLst>
      <p:ext uri="{BB962C8B-B14F-4D97-AF65-F5344CB8AC3E}">
        <p14:creationId xmlns:p14="http://schemas.microsoft.com/office/powerpoint/2010/main" val="958359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64" presetClass="path" presetSubtype="0" decel="100000" fill="hold" grpId="0" nodeType="withEffect">
                                  <p:stCondLst>
                                    <p:cond delay="0"/>
                                  </p:stCondLst>
                                  <p:childTnLst>
                                    <p:animMotion origin="layout" path="M 0.00104 0.52615 L 1.30104E-17 -4.44444E-6 " pathEditMode="relative" rAng="0" ptsTypes="AA">
                                      <p:cBhvr>
                                        <p:cTn id="15" dur="500" fill="hold"/>
                                        <p:tgtEl>
                                          <p:spTgt spid="21"/>
                                        </p:tgtEl>
                                        <p:attrNameLst>
                                          <p:attrName>ppt_x</p:attrName>
                                          <p:attrName>ppt_y</p:attrName>
                                        </p:attrNameLst>
                                      </p:cBhvr>
                                      <p:rCtr x="-339" y="-26319"/>
                                    </p:animMotion>
                                  </p:childTnLst>
                                </p:cTn>
                              </p:par>
                              <p:par>
                                <p:cTn id="16" presetID="64" presetClass="path" presetSubtype="0" decel="100000" fill="hold" grpId="0" nodeType="withEffect">
                                  <p:stCondLst>
                                    <p:cond delay="0"/>
                                  </p:stCondLst>
                                  <p:childTnLst>
                                    <p:animMotion origin="layout" path="M -0.00065 0.52014 L 3.95833E-6 3.7037E-7 " pathEditMode="relative" rAng="0" ptsTypes="AA">
                                      <p:cBhvr>
                                        <p:cTn id="17" dur="500" fill="hold"/>
                                        <p:tgtEl>
                                          <p:spTgt spid="25"/>
                                        </p:tgtEl>
                                        <p:attrNameLst>
                                          <p:attrName>ppt_x</p:attrName>
                                          <p:attrName>ppt_y</p:attrName>
                                        </p:attrNameLst>
                                      </p:cBhvr>
                                      <p:rCtr x="-65" y="-26019"/>
                                    </p:animMotion>
                                  </p:childTnLst>
                                </p:cTn>
                              </p:par>
                            </p:childTnLst>
                          </p:cTn>
                        </p:par>
                        <p:par>
                          <p:cTn id="18" fill="hold">
                            <p:stCondLst>
                              <p:cond delay="500"/>
                            </p:stCondLst>
                            <p:childTnLst>
                              <p:par>
                                <p:cTn id="19" presetID="10" presetClass="entr" presetSubtype="0" fill="hold" grpId="1"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4" presetClass="path" presetSubtype="0" decel="100000" fill="hold" grpId="0" nodeType="withEffect">
                                  <p:stCondLst>
                                    <p:cond delay="0"/>
                                  </p:stCondLst>
                                  <p:childTnLst>
                                    <p:animMotion origin="layout" path="M -0.00157 0.6169 L 2.70833E-6 2.22222E-6 " pathEditMode="relative" rAng="0" ptsTypes="AA">
                                      <p:cBhvr>
                                        <p:cTn id="29" dur="500" fill="hold"/>
                                        <p:tgtEl>
                                          <p:spTgt spid="22"/>
                                        </p:tgtEl>
                                        <p:attrNameLst>
                                          <p:attrName>ppt_x</p:attrName>
                                          <p:attrName>ppt_y</p:attrName>
                                        </p:attrNameLst>
                                      </p:cBhvr>
                                      <p:rCtr x="417" y="-30810"/>
                                    </p:animMotion>
                                  </p:childTnLst>
                                </p:cTn>
                              </p:par>
                              <p:par>
                                <p:cTn id="30" presetID="64" presetClass="path" presetSubtype="0" decel="100000" fill="hold" grpId="0" nodeType="withEffect">
                                  <p:stCondLst>
                                    <p:cond delay="0"/>
                                  </p:stCondLst>
                                  <p:childTnLst>
                                    <p:animMotion origin="layout" path="M 0.00234 0.61991 L 3.75E-6 -2.59259E-6 " pathEditMode="relative" rAng="0" ptsTypes="AA">
                                      <p:cBhvr>
                                        <p:cTn id="31" dur="500" fill="hold"/>
                                        <p:tgtEl>
                                          <p:spTgt spid="26"/>
                                        </p:tgtEl>
                                        <p:attrNameLst>
                                          <p:attrName>ppt_x</p:attrName>
                                          <p:attrName>ppt_y</p:attrName>
                                        </p:attrNameLst>
                                      </p:cBhvr>
                                      <p:rCtr x="-117" y="-30995"/>
                                    </p:animMotion>
                                  </p:childTnLst>
                                </p:cTn>
                              </p:par>
                            </p:childTnLst>
                          </p:cTn>
                        </p:par>
                        <p:par>
                          <p:cTn id="32" fill="hold">
                            <p:stCondLst>
                              <p:cond delay="1000"/>
                            </p:stCondLst>
                            <p:childTnLst>
                              <p:par>
                                <p:cTn id="33" presetID="10" presetClass="entr" presetSubtype="0" fill="hold" grpId="1"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64" presetClass="path" presetSubtype="0" decel="100000" fill="hold" grpId="0" nodeType="withEffect">
                                  <p:stCondLst>
                                    <p:cond delay="0"/>
                                  </p:stCondLst>
                                  <p:childTnLst>
                                    <p:animMotion origin="layout" path="M -0.00429 0.73311 L -2.08333E-6 2.96296E-6 " pathEditMode="relative" rAng="0" ptsTypes="AA">
                                      <p:cBhvr>
                                        <p:cTn id="43" dur="500" fill="hold"/>
                                        <p:tgtEl>
                                          <p:spTgt spid="23"/>
                                        </p:tgtEl>
                                        <p:attrNameLst>
                                          <p:attrName>ppt_x</p:attrName>
                                          <p:attrName>ppt_y</p:attrName>
                                        </p:attrNameLst>
                                      </p:cBhvr>
                                      <p:rCtr x="-143" y="-36713"/>
                                    </p:animMotion>
                                  </p:childTnLst>
                                </p:cTn>
                              </p:par>
                              <p:par>
                                <p:cTn id="44" presetID="64" presetClass="path" presetSubtype="0" decel="100000" fill="hold" grpId="0" nodeType="withEffect">
                                  <p:stCondLst>
                                    <p:cond delay="0"/>
                                  </p:stCondLst>
                                  <p:childTnLst>
                                    <p:animMotion origin="layout" path="M 0.00026 0.87639 L -3.95833E-6 2.96296E-6 " pathEditMode="relative" rAng="0" ptsTypes="AA">
                                      <p:cBhvr>
                                        <p:cTn id="45" dur="500" fill="hold"/>
                                        <p:tgtEl>
                                          <p:spTgt spid="27"/>
                                        </p:tgtEl>
                                        <p:attrNameLst>
                                          <p:attrName>ppt_x</p:attrName>
                                          <p:attrName>ppt_y</p:attrName>
                                        </p:attrNameLst>
                                      </p:cBhvr>
                                      <p:rCtr x="0" y="-44005"/>
                                    </p:animMotion>
                                  </p:childTnLst>
                                </p:cTn>
                              </p:par>
                            </p:childTnLst>
                          </p:cTn>
                        </p:par>
                        <p:par>
                          <p:cTn id="46" fill="hold">
                            <p:stCondLst>
                              <p:cond delay="1500"/>
                            </p:stCondLst>
                            <p:childTnLst>
                              <p:par>
                                <p:cTn id="47" presetID="10" presetClass="entr" presetSubtype="0" fill="hold" grpId="1"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64" presetClass="path" presetSubtype="0" decel="100000" fill="hold" grpId="0" nodeType="withEffect">
                                  <p:stCondLst>
                                    <p:cond delay="0"/>
                                  </p:stCondLst>
                                  <p:childTnLst>
                                    <p:animMotion origin="layout" path="M -0.0017 0.90162 L -2.29167E-6 -3.7037E-6 " pathEditMode="relative" rAng="0" ptsTypes="AA">
                                      <p:cBhvr>
                                        <p:cTn id="57" dur="500" fill="hold"/>
                                        <p:tgtEl>
                                          <p:spTgt spid="24"/>
                                        </p:tgtEl>
                                        <p:attrNameLst>
                                          <p:attrName>ppt_x</p:attrName>
                                          <p:attrName>ppt_y</p:attrName>
                                        </p:attrNameLst>
                                      </p:cBhvr>
                                      <p:rCtr x="-391" y="-45394"/>
                                    </p:animMotion>
                                  </p:childTnLst>
                                </p:cTn>
                              </p:par>
                              <p:par>
                                <p:cTn id="58" presetID="64" presetClass="path" presetSubtype="0" decel="100000" fill="hold" grpId="0" nodeType="withEffect">
                                  <p:stCondLst>
                                    <p:cond delay="0"/>
                                  </p:stCondLst>
                                  <p:childTnLst>
                                    <p:animMotion origin="layout" path="M -0.00039 0.91134 L -2.08333E-6 -4.07407E-6 " pathEditMode="relative" rAng="0" ptsTypes="AA">
                                      <p:cBhvr>
                                        <p:cTn id="59" dur="500" fill="hold"/>
                                        <p:tgtEl>
                                          <p:spTgt spid="28"/>
                                        </p:tgtEl>
                                        <p:attrNameLst>
                                          <p:attrName>ppt_x</p:attrName>
                                          <p:attrName>ppt_y</p:attrName>
                                        </p:attrNameLst>
                                      </p:cBhvr>
                                      <p:rCtr x="169" y="-45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34" grpId="0" animBg="1"/>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779FAC12-F5D8-4C9F-8401-25A505177345}"/>
              </a:ext>
            </a:extLst>
          </p:cNvPr>
          <p:cNvPicPr>
            <a:picLocks noChangeAspect="1"/>
          </p:cNvPicPr>
          <p:nvPr/>
        </p:nvPicPr>
        <p:blipFill rotWithShape="1">
          <a:blip r:embed="rId3">
            <a:extLst>
              <a:ext uri="{28A0092B-C50C-407E-A947-70E740481C1C}">
                <a14:useLocalDpi xmlns:a14="http://schemas.microsoft.com/office/drawing/2010/main" val="0"/>
              </a:ext>
            </a:extLst>
          </a:blip>
          <a:srcRect r="427" b="-4"/>
          <a:stretch/>
        </p:blipFill>
        <p:spPr>
          <a:xfrm>
            <a:off x="20" y="10"/>
            <a:ext cx="12436455" cy="6994515"/>
          </a:xfrm>
          <a:prstGeom prst="rect">
            <a:avLst/>
          </a:prstGeom>
        </p:spPr>
      </p:pic>
    </p:spTree>
    <p:extLst>
      <p:ext uri="{BB962C8B-B14F-4D97-AF65-F5344CB8AC3E}">
        <p14:creationId xmlns:p14="http://schemas.microsoft.com/office/powerpoint/2010/main" val="28765054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564053"/>
          </a:xfrm>
        </p:spPr>
        <p:txBody>
          <a:bodyPr/>
          <a:lstStyle/>
          <a:p>
            <a:pPr>
              <a:spcBef>
                <a:spcPts val="0"/>
              </a:spcBef>
              <a:spcAft>
                <a:spcPts val="3600"/>
              </a:spcAft>
            </a:pPr>
            <a:r>
              <a:rPr lang="en-US" sz="2400" dirty="0"/>
              <a:t>Docker Engine is tested, validated, and supported on Windows Server 2016 and 2019/Windows 10 customers at no additional cost</a:t>
            </a:r>
          </a:p>
          <a:p>
            <a:pPr>
              <a:spcBef>
                <a:spcPts val="0"/>
              </a:spcBef>
              <a:spcAft>
                <a:spcPts val="3600"/>
              </a:spcAft>
            </a:pPr>
            <a:r>
              <a:rPr lang="en-US" sz="2400" dirty="0"/>
              <a:t>Microsoft will provide Windows Server 2016 and 2019 customers enterprise support for CS Docker Engine, backed by Docker, Inc.</a:t>
            </a:r>
          </a:p>
          <a:p>
            <a:pPr>
              <a:spcBef>
                <a:spcPts val="0"/>
              </a:spcBef>
              <a:spcAft>
                <a:spcPts val="3600"/>
              </a:spcAft>
            </a:pPr>
            <a:r>
              <a:rPr lang="en-US" sz="2400" dirty="0"/>
              <a:t>Integration between Visual Studio Tools for Docker and Docker for Windows </a:t>
            </a:r>
          </a:p>
          <a:p>
            <a:pPr>
              <a:spcBef>
                <a:spcPts val="0"/>
              </a:spcBef>
              <a:spcAft>
                <a:spcPts val="3600"/>
              </a:spcAft>
            </a:pPr>
            <a:r>
              <a:rPr lang="en-US" sz="2400" dirty="0"/>
              <a:t>Windows Server container base images discoverable on Docker Hub</a:t>
            </a:r>
          </a:p>
        </p:txBody>
      </p:sp>
      <p:sp>
        <p:nvSpPr>
          <p:cNvPr id="2" name="Title 1"/>
          <p:cNvSpPr>
            <a:spLocks noGrp="1"/>
          </p:cNvSpPr>
          <p:nvPr>
            <p:ph type="title"/>
          </p:nvPr>
        </p:nvSpPr>
        <p:spPr/>
        <p:txBody>
          <a:bodyPr/>
          <a:lstStyle/>
          <a:p>
            <a:r>
              <a:rPr lang="en-US" dirty="0">
                <a:solidFill>
                  <a:schemeClr val="accent3"/>
                </a:solidFill>
              </a:rPr>
              <a:t>Docker and Microsoft Partnership </a:t>
            </a:r>
            <a:endParaRPr lang="en-US" sz="4001" dirty="0">
              <a:solidFill>
                <a:schemeClr val="accent3"/>
              </a:solidFill>
            </a:endParaRPr>
          </a:p>
        </p:txBody>
      </p:sp>
    </p:spTree>
    <p:extLst>
      <p:ext uri="{BB962C8B-B14F-4D97-AF65-F5344CB8AC3E}">
        <p14:creationId xmlns:p14="http://schemas.microsoft.com/office/powerpoint/2010/main" val="419765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639" y="295274"/>
            <a:ext cx="11889564" cy="917575"/>
          </a:xfrm>
        </p:spPr>
        <p:txBody>
          <a:bodyPr/>
          <a:lstStyle/>
          <a:p>
            <a:r>
              <a:rPr lang="en-US" dirty="0">
                <a:solidFill>
                  <a:schemeClr val="accent3"/>
                </a:solidFill>
              </a:rPr>
              <a:t>Windows Containers Shared Kernel Model</a:t>
            </a:r>
          </a:p>
        </p:txBody>
      </p:sp>
      <p:pic>
        <p:nvPicPr>
          <p:cNvPr id="7" name="Picture 6">
            <a:extLst>
              <a:ext uri="{FF2B5EF4-FFF2-40B4-BE49-F238E27FC236}">
                <a16:creationId xmlns:a16="http://schemas.microsoft.com/office/drawing/2014/main" id="{F0EB6BB1-91B7-47DF-981E-CBD213C03105}"/>
              </a:ext>
            </a:extLst>
          </p:cNvPr>
          <p:cNvPicPr>
            <a:picLocks noChangeAspect="1"/>
          </p:cNvPicPr>
          <p:nvPr/>
        </p:nvPicPr>
        <p:blipFill>
          <a:blip r:embed="rId3"/>
          <a:stretch>
            <a:fillRect/>
          </a:stretch>
        </p:blipFill>
        <p:spPr>
          <a:xfrm>
            <a:off x="1643063" y="1598355"/>
            <a:ext cx="9150348" cy="4506684"/>
          </a:xfrm>
          <a:prstGeom prst="rect">
            <a:avLst/>
          </a:prstGeom>
        </p:spPr>
      </p:pic>
    </p:spTree>
    <p:extLst>
      <p:ext uri="{BB962C8B-B14F-4D97-AF65-F5344CB8AC3E}">
        <p14:creationId xmlns:p14="http://schemas.microsoft.com/office/powerpoint/2010/main" val="1550102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AB25A7-0BA7-4BC0-BC57-33A5079ED368}"/>
              </a:ext>
            </a:extLst>
          </p:cNvPr>
          <p:cNvPicPr>
            <a:picLocks noChangeAspect="1"/>
          </p:cNvPicPr>
          <p:nvPr/>
        </p:nvPicPr>
        <p:blipFill>
          <a:blip r:embed="rId2"/>
          <a:stretch>
            <a:fillRect/>
          </a:stretch>
        </p:blipFill>
        <p:spPr>
          <a:xfrm>
            <a:off x="792092" y="668647"/>
            <a:ext cx="10716535" cy="5729818"/>
          </a:xfrm>
          <a:prstGeom prst="rect">
            <a:avLst/>
          </a:prstGeom>
        </p:spPr>
      </p:pic>
    </p:spTree>
    <p:extLst>
      <p:ext uri="{BB962C8B-B14F-4D97-AF65-F5344CB8AC3E}">
        <p14:creationId xmlns:p14="http://schemas.microsoft.com/office/powerpoint/2010/main" val="1341809907"/>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Props1.xml><?xml version="1.0" encoding="utf-8"?>
<ds:datastoreItem xmlns:ds="http://schemas.openxmlformats.org/officeDocument/2006/customXml" ds:itemID="{2A6CBDC5-A76F-4123-9A99-5894E233F4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sharepoint/v3"/>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fb9ea31f-0ab8-44ff-80d1-5777f6d9d945"/>
    <ds:schemaRef ds:uri="cea7764e-6bf9-427d-be15-e74097e0a61c"/>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3803</TotalTime>
  <Words>7267</Words>
  <Application>Microsoft Office PowerPoint</Application>
  <PresentationFormat>Custom</PresentationFormat>
  <Paragraphs>1003</Paragraphs>
  <Slides>49</Slides>
  <Notes>48</Notes>
  <HiddenSlides>5</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49</vt:i4>
      </vt:variant>
    </vt:vector>
  </HeadingPairs>
  <TitlesOfParts>
    <vt:vector size="62" baseType="lpstr">
      <vt:lpstr>Arial</vt:lpstr>
      <vt:lpstr>Calibri</vt:lpstr>
      <vt:lpstr>Calibri Light</vt:lpstr>
      <vt:lpstr>Consolas</vt:lpstr>
      <vt:lpstr>Segoe UI</vt:lpstr>
      <vt:lpstr>Segoe UI Light</vt:lpstr>
      <vt:lpstr>Segoe UI Semibold</vt:lpstr>
      <vt:lpstr>Segoe UI Semilight</vt:lpstr>
      <vt:lpstr>Symbol</vt:lpstr>
      <vt:lpstr>Wingdings</vt:lpstr>
      <vt:lpstr>WHITE TEMPLATE</vt:lpstr>
      <vt:lpstr>COLOR TEMPLATE</vt:lpstr>
      <vt:lpstr>5-50203_Microsoft_Ignite_Template</vt:lpstr>
      <vt:lpstr>Modernizing Applications with Containers and Orchestrators</vt:lpstr>
      <vt:lpstr>Module 2 – Getting Started with Windows Containers  </vt:lpstr>
      <vt:lpstr>PowerPoint Presentation</vt:lpstr>
      <vt:lpstr>Objectives</vt:lpstr>
      <vt:lpstr>Application innovation with Windows containers</vt:lpstr>
      <vt:lpstr>PowerPoint Presentation</vt:lpstr>
      <vt:lpstr>Docker and Microsoft Partnership </vt:lpstr>
      <vt:lpstr>Windows Containers Shared Kernel Model</vt:lpstr>
      <vt:lpstr>PowerPoint Presentation</vt:lpstr>
      <vt:lpstr>Windows Containers </vt:lpstr>
      <vt:lpstr>Types of Windows Containers</vt:lpstr>
      <vt:lpstr>How Hyper-V Containers are Different? </vt:lpstr>
      <vt:lpstr>Hyper V Containers with Linux</vt:lpstr>
      <vt:lpstr>Windows Server 2019 Editions </vt:lpstr>
      <vt:lpstr>Docker Desktop for Windows</vt:lpstr>
      <vt:lpstr>Windows 10 vs. Windows Server</vt:lpstr>
      <vt:lpstr>Docker on Linux Vs Windows Server</vt:lpstr>
      <vt:lpstr>Windows Server Containers </vt:lpstr>
      <vt:lpstr>Hyper-V Containers </vt:lpstr>
      <vt:lpstr>Linux Containers on Windows </vt:lpstr>
      <vt:lpstr>Windows Container Base OS Images</vt:lpstr>
      <vt:lpstr>Windows Container Base OS Images</vt:lpstr>
      <vt:lpstr>Demonstration: Nano Server and Windows Server Core </vt:lpstr>
      <vt:lpstr>Container Image</vt:lpstr>
      <vt:lpstr>Image Layering</vt:lpstr>
      <vt:lpstr>Image Layering</vt:lpstr>
      <vt:lpstr>Running Container</vt:lpstr>
      <vt:lpstr>Dockerfile – Build IIS Server Container Image</vt:lpstr>
      <vt:lpstr>Demonstration: Building and Running IIS Server Container</vt:lpstr>
      <vt:lpstr>Dockerfile – Build ASP.NET 4.7 Container Image</vt:lpstr>
      <vt:lpstr>Demonstration: Package ASP.NET 4.7 Web Application as Container  </vt:lpstr>
      <vt:lpstr>Dockerfile – Build ASP.NET Core Container Image</vt:lpstr>
      <vt:lpstr>Demonstration: Package ASP.NET Core Web Application as Container  </vt:lpstr>
      <vt:lpstr>Initiating an update of the Base OS Image</vt:lpstr>
      <vt:lpstr>Update Container OS Image</vt:lpstr>
      <vt:lpstr>Update Base OS Image</vt:lpstr>
      <vt:lpstr>Update Base OS Image</vt:lpstr>
      <vt:lpstr>Update as New Layer</vt:lpstr>
      <vt:lpstr>Update as New Layer</vt:lpstr>
      <vt:lpstr>Update as New Layer</vt:lpstr>
      <vt:lpstr>Update as New Layer</vt:lpstr>
      <vt:lpstr>Pre-Multistage Dockerfile</vt:lpstr>
      <vt:lpstr>Multistage Dockerfile (Docker 17.5)</vt:lpstr>
      <vt:lpstr>Target a specific build stage</vt:lpstr>
      <vt:lpstr>Visual Studio Tools for Docker</vt:lpstr>
      <vt:lpstr>Demonstration: Visual Studio and Docker </vt:lpstr>
      <vt:lpstr>Group Managed Service Accounts for Windows containers </vt:lpstr>
      <vt:lpstr>Lab: Getting Started with Containers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dc:creator>Kendall Roden</dc:creator>
  <cp:lastModifiedBy>Pradeep Nair</cp:lastModifiedBy>
  <cp:revision>40</cp:revision>
  <dcterms:created xsi:type="dcterms:W3CDTF">2019-04-19T17:42:41Z</dcterms:created>
  <dcterms:modified xsi:type="dcterms:W3CDTF">2021-11-23T03:17:38Z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juoudot@microsoft.com</vt:lpwstr>
  </property>
  <property fmtid="{D5CDD505-2E9C-101B-9397-08002B2CF9AE}" pid="5" name="MSIP_Label_f42aa342-8706-4288-bd11-ebb85995028c_SetDate">
    <vt:lpwstr>2019-08-16T14:01:33.5920880Z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f4c349b2-22ec-44b5-adfc-231685bfc5a3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